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>
  <p:sldMasterIdLst>
    <p:sldMasterId id="2147483648" r:id="rId1"/>
  </p:sldMasterIdLst>
  <p:notesMasterIdLst>
    <p:notesMasterId r:id="rId108"/>
  </p:notesMasterIdLst>
  <p:sldIdLst>
    <p:sldId id="256" r:id="rId2"/>
    <p:sldId id="261" r:id="rId3"/>
    <p:sldId id="263" r:id="rId4"/>
    <p:sldId id="276" r:id="rId5"/>
    <p:sldId id="278" r:id="rId6"/>
    <p:sldId id="277" r:id="rId7"/>
    <p:sldId id="260" r:id="rId8"/>
    <p:sldId id="264" r:id="rId9"/>
    <p:sldId id="274" r:id="rId10"/>
    <p:sldId id="27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9" r:id="rId19"/>
    <p:sldId id="283" r:id="rId20"/>
    <p:sldId id="284" r:id="rId21"/>
    <p:sldId id="285" r:id="rId22"/>
    <p:sldId id="288" r:id="rId23"/>
    <p:sldId id="293" r:id="rId24"/>
    <p:sldId id="289" r:id="rId25"/>
    <p:sldId id="290" r:id="rId26"/>
    <p:sldId id="292" r:id="rId27"/>
    <p:sldId id="294" r:id="rId28"/>
    <p:sldId id="295" r:id="rId29"/>
    <p:sldId id="296" r:id="rId30"/>
    <p:sldId id="297" r:id="rId31"/>
    <p:sldId id="362" r:id="rId32"/>
    <p:sldId id="363" r:id="rId33"/>
    <p:sldId id="364" r:id="rId34"/>
    <p:sldId id="365" r:id="rId35"/>
    <p:sldId id="366" r:id="rId36"/>
    <p:sldId id="367" r:id="rId37"/>
    <p:sldId id="368" r:id="rId38"/>
    <p:sldId id="298" r:id="rId39"/>
    <p:sldId id="300" r:id="rId40"/>
    <p:sldId id="334" r:id="rId41"/>
    <p:sldId id="335" r:id="rId42"/>
    <p:sldId id="336" r:id="rId43"/>
    <p:sldId id="337" r:id="rId44"/>
    <p:sldId id="338" r:id="rId45"/>
    <p:sldId id="340" r:id="rId46"/>
    <p:sldId id="341" r:id="rId47"/>
    <p:sldId id="343" r:id="rId48"/>
    <p:sldId id="342" r:id="rId49"/>
    <p:sldId id="344" r:id="rId50"/>
    <p:sldId id="348" r:id="rId51"/>
    <p:sldId id="349" r:id="rId52"/>
    <p:sldId id="350" r:id="rId53"/>
    <p:sldId id="345" r:id="rId54"/>
    <p:sldId id="346" r:id="rId55"/>
    <p:sldId id="347" r:id="rId56"/>
    <p:sldId id="299" r:id="rId57"/>
    <p:sldId id="301" r:id="rId58"/>
    <p:sldId id="318" r:id="rId59"/>
    <p:sldId id="319" r:id="rId60"/>
    <p:sldId id="320" r:id="rId61"/>
    <p:sldId id="321" r:id="rId62"/>
    <p:sldId id="313" r:id="rId63"/>
    <p:sldId id="314" r:id="rId64"/>
    <p:sldId id="315" r:id="rId65"/>
    <p:sldId id="316" r:id="rId66"/>
    <p:sldId id="322" r:id="rId67"/>
    <p:sldId id="317" r:id="rId68"/>
    <p:sldId id="302" r:id="rId69"/>
    <p:sldId id="303" r:id="rId70"/>
    <p:sldId id="369" r:id="rId71"/>
    <p:sldId id="370" r:id="rId72"/>
    <p:sldId id="371" r:id="rId73"/>
    <p:sldId id="304" r:id="rId74"/>
    <p:sldId id="323" r:id="rId75"/>
    <p:sldId id="325" r:id="rId76"/>
    <p:sldId id="326" r:id="rId77"/>
    <p:sldId id="327" r:id="rId78"/>
    <p:sldId id="328" r:id="rId79"/>
    <p:sldId id="305" r:id="rId80"/>
    <p:sldId id="324" r:id="rId81"/>
    <p:sldId id="329" r:id="rId82"/>
    <p:sldId id="306" r:id="rId83"/>
    <p:sldId id="351" r:id="rId84"/>
    <p:sldId id="307" r:id="rId85"/>
    <p:sldId id="352" r:id="rId86"/>
    <p:sldId id="353" r:id="rId87"/>
    <p:sldId id="354" r:id="rId88"/>
    <p:sldId id="355" r:id="rId89"/>
    <p:sldId id="356" r:id="rId90"/>
    <p:sldId id="308" r:id="rId91"/>
    <p:sldId id="309" r:id="rId92"/>
    <p:sldId id="330" r:id="rId93"/>
    <p:sldId id="331" r:id="rId94"/>
    <p:sldId id="332" r:id="rId95"/>
    <p:sldId id="333" r:id="rId96"/>
    <p:sldId id="374" r:id="rId97"/>
    <p:sldId id="375" r:id="rId98"/>
    <p:sldId id="376" r:id="rId99"/>
    <p:sldId id="310" r:id="rId100"/>
    <p:sldId id="311" r:id="rId101"/>
    <p:sldId id="357" r:id="rId102"/>
    <p:sldId id="358" r:id="rId103"/>
    <p:sldId id="359" r:id="rId104"/>
    <p:sldId id="360" r:id="rId105"/>
    <p:sldId id="377" r:id="rId106"/>
    <p:sldId id="361" r:id="rId107"/>
  </p:sldIdLst>
  <p:sldSz cx="12192000" cy="6858000"/>
  <p:notesSz cx="6858000" cy="9144000"/>
  <p:embeddedFontLst>
    <p:embeddedFont>
      <p:font typeface="Aref Ruqaa" panose="02000503000000000000" pitchFamily="2" charset="-78"/>
      <p:regular r:id="rId109"/>
    </p:embeddedFont>
    <p:embeddedFont>
      <p:font typeface="Arial Black" panose="020B0A04020102020204" pitchFamily="34" charset="0"/>
      <p:bold r:id="rId110"/>
    </p:embeddedFont>
    <p:embeddedFont>
      <p:font typeface="Arial Narrow" panose="020B0606020202030204" pitchFamily="34" charset="0"/>
      <p:regular r:id="rId111"/>
      <p:bold r:id="rId112"/>
      <p:italic r:id="rId113"/>
      <p:boldItalic r:id="rId114"/>
    </p:embeddedFont>
    <p:embeddedFont>
      <p:font typeface="Great Vibes" panose="02000507080000020002" pitchFamily="50" charset="0"/>
      <p:regular r:id="rId115"/>
    </p:embeddedFont>
  </p:embeddedFont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C69E"/>
    <a:srgbClr val="F1FAFE"/>
    <a:srgbClr val="CFEFFC"/>
    <a:srgbClr val="F9E4E3"/>
    <a:srgbClr val="FCEDEA"/>
    <a:srgbClr val="6778C1"/>
    <a:srgbClr val="83B955"/>
    <a:srgbClr val="D1D6EC"/>
    <a:srgbClr val="8F9CD1"/>
    <a:srgbClr val="CBC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00" autoAdjust="0"/>
    <p:restoredTop sz="94660"/>
  </p:normalViewPr>
  <p:slideViewPr>
    <p:cSldViewPr snapToGrid="0">
      <p:cViewPr>
        <p:scale>
          <a:sx n="66" d="100"/>
          <a:sy n="66" d="100"/>
        </p:scale>
        <p:origin x="81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viewProps" Target="view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4.fntdata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font" Target="fonts/font5.fntdata"/><Relationship Id="rId118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notesMaster" Target="notesMasters/notesMaster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font" Target="fonts/font6.fntdata"/><Relationship Id="rId119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1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font" Target="fonts/font2.fntdata"/><Relationship Id="rId115" Type="http://schemas.openxmlformats.org/officeDocument/2006/relationships/font" Target="fonts/font7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font" Target="fonts/font3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597115A-DA07-4F52-8102-808F071DD20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76245FC-3AF4-4CDE-902B-669D98B03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506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245FC-3AF4-4CDE-902B-669D98B036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616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AA0A9-489B-6820-0108-D4C6803C6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52488D6F-6B49-7D9C-3788-9295D93884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2A882271-9F46-3097-C9BE-D051F4874A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28FF752F-4FCD-5CB9-7112-34D96D752E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245FC-3AF4-4CDE-902B-669D98B036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39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E070D-D872-31D7-52D7-836C48859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33438925-97C5-7EB8-72B5-A3715074E9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F8008079-35BC-2A4B-E1F5-111D4CECC8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12631B2-EBAD-5414-6871-0FA68BA875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245FC-3AF4-4CDE-902B-669D98B036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565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94CB3-891C-8ECA-B862-15A63AA00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1EC94566-7177-7B47-1332-BD344DC24A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61D1E764-B961-EDA3-B156-02BC4D2FB2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19453E09-2270-E789-F71F-AB9A8FD0C3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245FC-3AF4-4CDE-902B-669D98B036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195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AA827-67E3-9290-F681-188637A00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0976883F-C8D0-67FF-E025-3538D1FBC9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274EFFCE-25A9-EDA8-9A30-513C56ED97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7CE9D87-CDD8-C45C-558C-52CD05DFBF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245FC-3AF4-4CDE-902B-669D98B036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8006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1A9B5-5E11-BEC3-CA82-A01337304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9CF61DE8-4B09-B93D-17D4-CA6F878622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704A0772-9836-DAA9-E301-EA7D31C47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5AD2E90-5982-FD0A-A521-E463FD94EA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245FC-3AF4-4CDE-902B-669D98B036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8702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C7CC8-6B8C-AB3C-04E7-53B74FC40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998DBF71-A33E-84E8-2CC4-AF7C3866C1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A56D1506-74BA-A851-FA68-4C27FFAD4D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5F0EBF5-CBCC-D86F-9E7A-DD872E6654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245FC-3AF4-4CDE-902B-669D98B036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532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703355E-8875-25C1-3C83-6AC5416C60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864A5CC7-836E-1A57-0D84-D2F13DDA93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5F65A2A-E362-0C48-32CD-9DEF14193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4AB51-0026-4EFC-8EB8-F3A60A97C62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09DF414-BF4C-D8C8-71E8-16A1F3DE5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9D96935-E12C-C45F-DF40-FC93D88DE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0ACE-CFFB-4E26-8EDA-022BD69B4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93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F233301-FFAA-9EBB-AD47-0E2A75B66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675B08B8-A457-9FFB-5F76-A84F170657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F18E186-CE47-1159-0177-8AC748008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4AB51-0026-4EFC-8EB8-F3A60A97C62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4353D44-2ACF-62F0-52BA-4B5595F39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8D74495-EA41-8047-289B-A57E550A0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0ACE-CFFB-4E26-8EDA-022BD69B4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923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552C76F8-1E25-3798-5734-252412840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25FF50D4-FA39-9734-4625-DB6554CF0C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C24B8DD-1876-D4C6-82C0-191E3C518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4AB51-0026-4EFC-8EB8-F3A60A97C62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498F1EA-87FE-BC72-49C3-4CE06D045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2E5C3B1-A079-BF77-9D6F-C2ECB9FF5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0ACE-CFFB-4E26-8EDA-022BD69B4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887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402912F-94D4-4C8A-1CA6-4A7B15B35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9F60BA5-6E63-2DE9-843C-D869B78B0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9849A1F-399D-8985-222E-74A2F35A8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4AB51-0026-4EFC-8EB8-F3A60A97C62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0BD721E-D46A-8AC7-FD46-26683E8A0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845CC53-7166-093F-CA35-BC14EB23A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0ACE-CFFB-4E26-8EDA-022BD69B4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75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44AB133-9B28-B736-52A7-72D3F0D82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B5A06C4-9C7B-586F-1917-133C56294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CB75C9B-90A4-615E-618E-389D51B2D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4AB51-0026-4EFC-8EB8-F3A60A97C62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386D78C-EC8A-7F77-3E34-33BE3E2DD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D5706B9-8E09-8D9B-C6C8-ED2D255E5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0ACE-CFFB-4E26-8EDA-022BD69B4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348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21F5107-FB54-00DE-799C-410760D29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070180D-376E-F6F5-3ECE-8AEF68254B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4387C3F-4C71-FF5E-8381-931D3A9DEF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4D4BDEC-7993-9E18-EA79-A70DB09C6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4AB51-0026-4EFC-8EB8-F3A60A97C62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C68409D-31C4-F303-402A-E2F6EA0E4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36C930E-A8BD-C36F-24B3-040ADF3E9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0ACE-CFFB-4E26-8EDA-022BD69B4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001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E4FE69D-A444-16D2-EF84-F61E63591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BA9185C-69AF-5677-04EF-199593EE1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5E03F5B-5B43-B379-1DBB-84BC28B60A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3CDAD9B6-252D-27A7-015A-77FC490B45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84B33AA8-0B9E-A589-E734-F914D813CE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BAE08427-87AD-ED8A-F1AF-0D76A4BED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4AB51-0026-4EFC-8EB8-F3A60A97C62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8385A24-0EF6-8F44-973B-CD47A04D4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D55DBD1B-6CD7-D991-41B2-4004FF5E6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0ACE-CFFB-4E26-8EDA-022BD69B4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533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0BD86CE-C21C-C5CE-581C-CBD011D4D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B2BB2E8D-CA39-046C-8C9B-37B8A321D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4AB51-0026-4EFC-8EB8-F3A60A97C62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E0EDDBD3-2D7E-C4B2-F883-36C4FD3B7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AB36CD88-C665-33B3-7CAB-B9D41D04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0ACE-CFFB-4E26-8EDA-022BD69B4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072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DAB46E40-3741-63D1-1F61-98C4FA01A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4AB51-0026-4EFC-8EB8-F3A60A97C62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28EDF40F-27D8-EDF6-B7DD-100B7D970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29EEB91-2C90-F897-B497-FF7CE6EEE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0ACE-CFFB-4E26-8EDA-022BD69B4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239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10879E2-D1B3-5116-1BA1-0A2C52BBB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0B2C695-F052-7D05-78A2-4218ECD27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CBB2BCA-3976-43A5-0135-EDE5633BA6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587774C-4F61-7B2D-B2C9-E8337D736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4AB51-0026-4EFC-8EB8-F3A60A97C62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A890E4F-5C91-A68D-9EB6-EB0E2A1D0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C3F5DF0-AA8F-B0DD-BBA0-85DC2B904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0ACE-CFFB-4E26-8EDA-022BD69B4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07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C698B85-A498-FD16-9628-E6CFDE648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286DEA77-A996-2F81-74A5-6BD8601E07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F516406-E4AD-FD4F-C1A9-F31E126B2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0F1DC31-207C-D450-ABB6-86EAF6EBE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4AB51-0026-4EFC-8EB8-F3A60A97C62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C1D4F6D-8901-65C2-E26B-B5BAAAE7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146983B-F374-14BF-09F4-5A390337D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0ACE-CFFB-4E26-8EDA-022BD69B4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509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9C107624-D701-5E53-0FF1-CA884D612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0B71184-40D9-08E5-334A-BC09CB909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F19464B-8AE4-301A-744F-596286C912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4AB51-0026-4EFC-8EB8-F3A60A97C62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FE25C24-E8DF-E170-8C60-23CEC14FBF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3D6AFBC-AD5C-2A59-0346-0251F31921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E0ACE-CFFB-4E26-8EDA-022BD69B4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5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117/1.BIOS.2.2.022303" TargetMode="Externa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117/1.BIOS.2.2.02230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sciencedirect.com/science/article/abs/pii/S0151963812701230" TargetMode="Externa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34E315CE-5950-1C58-0B65-99CB2F40F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42"/>
          <a:stretch>
            <a:fillRect/>
          </a:stretch>
        </p:blipFill>
        <p:spPr bwMode="auto">
          <a:xfrm flipH="1">
            <a:off x="4154404" y="2387600"/>
            <a:ext cx="8049719" cy="4486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970E365C-4151-A8C2-ABD1-8A4CFE3150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76"/>
          <a:stretch>
            <a:fillRect/>
          </a:stretch>
        </p:blipFill>
        <p:spPr bwMode="auto">
          <a:xfrm flipH="1">
            <a:off x="4142281" y="0"/>
            <a:ext cx="8049719" cy="241292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مستطيل 18">
            <a:extLst>
              <a:ext uri="{FF2B5EF4-FFF2-40B4-BE49-F238E27FC236}">
                <a16:creationId xmlns:a16="http://schemas.microsoft.com/office/drawing/2014/main" id="{C6D457E7-2F51-3D33-981D-B8FF49F6CDF8}"/>
              </a:ext>
            </a:extLst>
          </p:cNvPr>
          <p:cNvSpPr/>
          <p:nvPr/>
        </p:nvSpPr>
        <p:spPr>
          <a:xfrm>
            <a:off x="8945880" y="0"/>
            <a:ext cx="3256280" cy="6858000"/>
          </a:xfrm>
          <a:prstGeom prst="rect">
            <a:avLst/>
          </a:prstGeom>
          <a:gradFill flip="none" rotWithShape="1">
            <a:gsLst>
              <a:gs pos="0">
                <a:srgbClr val="62C69E"/>
              </a:gs>
              <a:gs pos="100000">
                <a:srgbClr val="D1D6EC"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pic>
        <p:nvPicPr>
          <p:cNvPr id="22" name="صورة 21">
            <a:extLst>
              <a:ext uri="{FF2B5EF4-FFF2-40B4-BE49-F238E27FC236}">
                <a16:creationId xmlns:a16="http://schemas.microsoft.com/office/drawing/2014/main" id="{08639DDC-AAED-E4D1-B92B-9A5C863F31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07" b="93750" l="985" r="96970">
                        <a14:foregroundMark x1="46894" y1="8016" x2="39773" y2="87364"/>
                        <a14:foregroundMark x1="39773" y1="87364" x2="34394" y2="77989"/>
                        <a14:foregroundMark x1="34394" y1="77989" x2="59545" y2="70788"/>
                        <a14:foregroundMark x1="59545" y1="70788" x2="63712" y2="79755"/>
                        <a14:foregroundMark x1="63712" y1="79755" x2="63939" y2="81386"/>
                        <a14:foregroundMark x1="21591" y1="81386" x2="6591" y2="75272"/>
                        <a14:foregroundMark x1="6591" y1="75272" x2="9697" y2="48777"/>
                        <a14:foregroundMark x1="9697" y1="48777" x2="5985" y2="31114"/>
                        <a14:foregroundMark x1="5985" y1="31114" x2="14773" y2="15761"/>
                        <a14:foregroundMark x1="14773" y1="15761" x2="23485" y2="13043"/>
                        <a14:foregroundMark x1="23485" y1="13043" x2="29848" y2="15217"/>
                        <a14:foregroundMark x1="29848" y1="15217" x2="29848" y2="15625"/>
                        <a14:foregroundMark x1="20682" y1="8832" x2="13561" y2="10054"/>
                        <a14:foregroundMark x1="13561" y1="10054" x2="7500" y2="14266"/>
                        <a14:foregroundMark x1="7500" y1="14266" x2="4470" y2="23505"/>
                        <a14:foregroundMark x1="4470" y1="23505" x2="4091" y2="33832"/>
                        <a14:foregroundMark x1="65379" y1="14402" x2="65379" y2="20245"/>
                        <a14:foregroundMark x1="90985" y1="25000" x2="90455" y2="36821"/>
                        <a14:foregroundMark x1="91894" y1="64810" x2="85985" y2="89538"/>
                        <a14:foregroundMark x1="97121" y1="60190" x2="87197" y2="65625"/>
                        <a14:foregroundMark x1="87197" y1="65625" x2="86894" y2="65217"/>
                        <a14:foregroundMark x1="35530" y1="69565" x2="31667" y2="79212"/>
                        <a14:foregroundMark x1="31667" y1="79212" x2="40303" y2="86141"/>
                        <a14:foregroundMark x1="40303" y1="86141" x2="47197" y2="82880"/>
                        <a14:foregroundMark x1="47197" y1="82880" x2="55909" y2="84783"/>
                        <a14:foregroundMark x1="55909" y1="84783" x2="68485" y2="81386"/>
                        <a14:foregroundMark x1="27045" y1="86549" x2="18182" y2="75136"/>
                        <a14:foregroundMark x1="18182" y1="75136" x2="27576" y2="77989"/>
                        <a14:foregroundMark x1="27576" y1="77989" x2="6212" y2="78125"/>
                        <a14:foregroundMark x1="6212" y1="78125" x2="2879" y2="82201"/>
                        <a14:foregroundMark x1="78182" y1="93750" x2="55758" y2="80299"/>
                        <a14:foregroundMark x1="55758" y1="80299" x2="65152" y2="80571"/>
                        <a14:foregroundMark x1="16591" y1="5842" x2="16591" y2="5842"/>
                        <a14:foregroundMark x1="985" y1="28804" x2="985" y2="28804"/>
                        <a14:foregroundMark x1="94318" y1="67527" x2="93788" y2="81114"/>
                        <a14:foregroundMark x1="93788" y1="81114" x2="89697" y2="86413"/>
                        <a14:foregroundMark x1="91439" y1="88859" x2="93485" y2="8410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55555" y="2387227"/>
            <a:ext cx="8047417" cy="448704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عنوان 1">
            <a:extLst>
              <a:ext uri="{FF2B5EF4-FFF2-40B4-BE49-F238E27FC236}">
                <a16:creationId xmlns:a16="http://schemas.microsoft.com/office/drawing/2014/main" id="{C4FF0C62-BF78-C279-31CA-1E74CA7D40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750" y="-141063"/>
            <a:ext cx="8832850" cy="2387600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Child With Pallor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5009C759-13F2-878E-8BD9-DE5C3A5171CA}"/>
              </a:ext>
            </a:extLst>
          </p:cNvPr>
          <p:cNvSpPr txBox="1"/>
          <p:nvPr/>
        </p:nvSpPr>
        <p:spPr>
          <a:xfrm>
            <a:off x="793750" y="682764"/>
            <a:ext cx="38608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Great Vibes" panose="02000507080000020002" pitchFamily="50" charset="0"/>
              </a:rPr>
              <a:t>Seminar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26FFB3E9-09A5-A03C-DE56-FC45C0F31F66}"/>
              </a:ext>
            </a:extLst>
          </p:cNvPr>
          <p:cNvSpPr txBox="1"/>
          <p:nvPr/>
        </p:nvSpPr>
        <p:spPr>
          <a:xfrm>
            <a:off x="5145088" y="5788554"/>
            <a:ext cx="950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effectLst>
                  <a:glow rad="228600">
                    <a:srgbClr val="D1D6EC">
                      <a:alpha val="70000"/>
                    </a:srgbClr>
                  </a:glow>
                </a:effectLst>
              </a:rPr>
              <a:t>Pallor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795C5977-E444-1ED4-CAEC-1B4E5AB9E2D9}"/>
              </a:ext>
            </a:extLst>
          </p:cNvPr>
          <p:cNvSpPr txBox="1"/>
          <p:nvPr/>
        </p:nvSpPr>
        <p:spPr>
          <a:xfrm>
            <a:off x="7179281" y="2688538"/>
            <a:ext cx="950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glow rad="228600">
                    <a:srgbClr val="130906"/>
                  </a:glow>
                </a:effectLst>
              </a:rPr>
              <a:t>Pallor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0BFA79F2-0097-103F-1FB8-9AEE087464BB}"/>
              </a:ext>
            </a:extLst>
          </p:cNvPr>
          <p:cNvSpPr txBox="1"/>
          <p:nvPr/>
        </p:nvSpPr>
        <p:spPr>
          <a:xfrm>
            <a:off x="9661517" y="6049420"/>
            <a:ext cx="950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effectLst>
                  <a:glow rad="228600">
                    <a:srgbClr val="CBC2A5"/>
                  </a:glow>
                </a:effectLst>
              </a:rPr>
              <a:t>Pallor</a:t>
            </a: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CA26A0E0-E579-E4DE-8646-0264014379DF}"/>
              </a:ext>
            </a:extLst>
          </p:cNvPr>
          <p:cNvSpPr/>
          <p:nvPr/>
        </p:nvSpPr>
        <p:spPr>
          <a:xfrm>
            <a:off x="419100" y="682764"/>
            <a:ext cx="311150" cy="1298436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pic>
        <p:nvPicPr>
          <p:cNvPr id="23" name="عنصر نائب للمحتوى 4">
            <a:extLst>
              <a:ext uri="{FF2B5EF4-FFF2-40B4-BE49-F238E27FC236}">
                <a16:creationId xmlns:a16="http://schemas.microsoft.com/office/drawing/2014/main" id="{2D97CA21-EE9B-129C-7FF2-7BC87429FF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435" b="98670" l="6321" r="92551">
                        <a14:foregroundMark x1="50564" y1="7317" x2="38826" y2="10421"/>
                        <a14:foregroundMark x1="38826" y1="10421" x2="38826" y2="11308"/>
                        <a14:foregroundMark x1="8578" y1="15743" x2="9481" y2="34368"/>
                        <a14:foregroundMark x1="51467" y1="97339" x2="34989" y2="87583"/>
                        <a14:foregroundMark x1="34989" y1="87583" x2="51467" y2="85588"/>
                        <a14:foregroundMark x1="51467" y1="85588" x2="60045" y2="90244"/>
                        <a14:foregroundMark x1="51467" y1="98670" x2="52822" y2="89800"/>
                        <a14:foregroundMark x1="8126" y1="54324" x2="8126" y2="54324"/>
                        <a14:foregroundMark x1="47404" y1="4656" x2="18284" y2="20177"/>
                        <a14:foregroundMark x1="18284" y1="20177" x2="18284" y2="19290"/>
                        <a14:foregroundMark x1="22573" y1="14412" x2="30474" y2="12860"/>
                        <a14:foregroundMark x1="66140" y1="11752" x2="58239" y2="8204"/>
                        <a14:foregroundMark x1="15801" y1="15299" x2="15801" y2="15299"/>
                        <a14:foregroundMark x1="13093" y1="13747" x2="13093" y2="13747"/>
                        <a14:foregroundMark x1="7449" y1="15743" x2="7449" y2="15743"/>
                        <a14:foregroundMark x1="7223" y1="20621" x2="7223" y2="20621"/>
                        <a14:foregroundMark x1="7901" y1="30820" x2="7901" y2="30820"/>
                        <a14:foregroundMark x1="6772" y1="33703" x2="6772" y2="33703"/>
                        <a14:foregroundMark x1="6772" y1="38581" x2="6772" y2="38581"/>
                        <a14:foregroundMark x1="91196" y1="37916" x2="91196" y2="37916"/>
                        <a14:foregroundMark x1="92551" y1="15299" x2="92551" y2="152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600" y="227237"/>
            <a:ext cx="983793" cy="100155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عنوان فرعي 2" hidden="1">
            <a:extLst>
              <a:ext uri="{FF2B5EF4-FFF2-40B4-BE49-F238E27FC236}">
                <a16:creationId xmlns:a16="http://schemas.microsoft.com/office/drawing/2014/main" id="{0BC887E6-EE1E-EC4E-276F-7CBAFA56E0E2}"/>
              </a:ext>
            </a:extLst>
          </p:cNvPr>
          <p:cNvSpPr txBox="1">
            <a:spLocks/>
          </p:cNvSpPr>
          <p:nvPr/>
        </p:nvSpPr>
        <p:spPr>
          <a:xfrm>
            <a:off x="7099530" y="216924"/>
            <a:ext cx="3678614" cy="1163413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>
              <a:lnSpc>
                <a:spcPct val="25000"/>
              </a:lnSpc>
            </a:pPr>
            <a:r>
              <a:rPr lang="en-US" sz="1200" dirty="0">
                <a:ln w="127000" cap="rnd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University of</a:t>
            </a:r>
          </a:p>
          <a:p>
            <a:pPr algn="r" rtl="0">
              <a:lnSpc>
                <a:spcPct val="25000"/>
              </a:lnSpc>
            </a:pPr>
            <a:r>
              <a:rPr lang="en-US" sz="1200" dirty="0">
                <a:ln w="127000" cap="rnd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1800" dirty="0">
                <a:ln w="127000" cap="rnd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Ajdabiya</a:t>
            </a:r>
            <a:r>
              <a:rPr lang="en-US" sz="1200" dirty="0">
                <a:ln w="127000" cap="rnd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endParaRPr lang="en-US" sz="100" dirty="0">
              <a:ln w="127000" cap="rnd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r" rtl="0">
              <a:lnSpc>
                <a:spcPct val="25000"/>
              </a:lnSpc>
            </a:pPr>
            <a:r>
              <a:rPr lang="en-US" sz="1200" dirty="0">
                <a:ln w="127000" cap="rnd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Department of</a:t>
            </a:r>
          </a:p>
          <a:p>
            <a:pPr algn="r" rtl="0">
              <a:lnSpc>
                <a:spcPct val="25000"/>
              </a:lnSpc>
            </a:pPr>
            <a:r>
              <a:rPr lang="en-US" sz="1200" dirty="0">
                <a:ln w="127000" cap="rnd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1800" dirty="0">
                <a:ln w="127000" cap="rnd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Pediatrics</a:t>
            </a:r>
            <a:r>
              <a:rPr lang="en-US" sz="1200" dirty="0">
                <a:ln w="127000" cap="rnd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276B5AF-CD2D-6CE3-A09D-D32D52BC2D50}"/>
              </a:ext>
            </a:extLst>
          </p:cNvPr>
          <p:cNvSpPr txBox="1">
            <a:spLocks/>
          </p:cNvSpPr>
          <p:nvPr/>
        </p:nvSpPr>
        <p:spPr>
          <a:xfrm>
            <a:off x="8664315" y="173628"/>
            <a:ext cx="2009917" cy="1163413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cs typeface="Aref Ruqaa" panose="02000503000000000000" pitchFamily="2" charset="-78"/>
              </a:rPr>
              <a:t>University of 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</a:rPr>
              <a:t>Ajdabiya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</a:rPr>
              <a:t>faculty of medicine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</a:rPr>
              <a:t>Department of Pediatrics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BFBA0805-C6AE-B923-BA5D-3D504797B119}"/>
              </a:ext>
            </a:extLst>
          </p:cNvPr>
          <p:cNvSpPr txBox="1"/>
          <p:nvPr/>
        </p:nvSpPr>
        <p:spPr>
          <a:xfrm>
            <a:off x="335862" y="2773572"/>
            <a:ext cx="4239606" cy="1885317"/>
          </a:xfrm>
          <a:prstGeom prst="rect">
            <a:avLst/>
          </a:prstGeom>
          <a:noFill/>
        </p:spPr>
        <p:txBody>
          <a:bodyPr wrap="square" numCol="2">
            <a:noAutofit/>
          </a:bodyPr>
          <a:lstStyle/>
          <a:p>
            <a:pPr algn="l" rtl="0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Asma Abdelsalam</a:t>
            </a:r>
          </a:p>
          <a:p>
            <a:pPr algn="l" rtl="0"/>
            <a:r>
              <a:rPr lang="en-US" sz="1800" dirty="0">
                <a:solidFill>
                  <a:schemeClr val="bg2">
                    <a:lumMod val="25000"/>
                  </a:schemeClr>
                </a:solidFill>
              </a:rPr>
              <a:t>Ibrahem Salem</a:t>
            </a:r>
          </a:p>
          <a:p>
            <a:pPr algn="l" rtl="0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Fatima Saleh</a:t>
            </a:r>
          </a:p>
          <a:p>
            <a:pPr algn="l" rtl="0"/>
            <a:r>
              <a:rPr lang="en-US" sz="1800" dirty="0">
                <a:solidFill>
                  <a:schemeClr val="bg2">
                    <a:lumMod val="25000"/>
                  </a:schemeClr>
                </a:solidFill>
              </a:rPr>
              <a:t>Najma Juma</a:t>
            </a:r>
          </a:p>
          <a:p>
            <a:pPr algn="l" rtl="0"/>
            <a:r>
              <a:rPr lang="en-US" dirty="0" err="1">
                <a:solidFill>
                  <a:schemeClr val="bg2">
                    <a:lumMod val="25000"/>
                  </a:schemeClr>
                </a:solidFill>
              </a:rPr>
              <a:t>Rouah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 Salem</a:t>
            </a:r>
          </a:p>
          <a:p>
            <a:pPr algn="l" rtl="0"/>
            <a:r>
              <a:rPr lang="en-US" sz="1800" dirty="0">
                <a:solidFill>
                  <a:schemeClr val="bg2">
                    <a:lumMod val="25000"/>
                  </a:schemeClr>
                </a:solidFill>
              </a:rPr>
              <a:t>Fatima Hussein</a:t>
            </a:r>
          </a:p>
          <a:p>
            <a:pPr algn="l" rtl="0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Monira Ahmed</a:t>
            </a:r>
          </a:p>
          <a:p>
            <a:pPr algn="l" rtl="0"/>
            <a:r>
              <a:rPr lang="en-US" sz="1800" dirty="0">
                <a:solidFill>
                  <a:schemeClr val="bg2">
                    <a:lumMod val="25000"/>
                  </a:schemeClr>
                </a:solidFill>
              </a:rPr>
              <a:t>Israa Hussein</a:t>
            </a:r>
          </a:p>
          <a:p>
            <a:pPr algn="l" rtl="0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Noor Mohammed</a:t>
            </a:r>
          </a:p>
          <a:p>
            <a:pPr algn="l" rtl="0"/>
            <a:r>
              <a:rPr lang="en-US" sz="1800" dirty="0">
                <a:solidFill>
                  <a:schemeClr val="bg2">
                    <a:lumMod val="25000"/>
                  </a:schemeClr>
                </a:solidFill>
              </a:rPr>
              <a:t>Ritaj Sabir</a:t>
            </a:r>
          </a:p>
          <a:p>
            <a:pPr algn="l" rtl="0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Emad Ahmed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00DFC679-6804-2AF5-80B4-EFEEA6C75E5A}"/>
              </a:ext>
            </a:extLst>
          </p:cNvPr>
          <p:cNvSpPr/>
          <p:nvPr/>
        </p:nvSpPr>
        <p:spPr>
          <a:xfrm>
            <a:off x="-1" y="5445097"/>
            <a:ext cx="5621311" cy="1724834"/>
          </a:xfrm>
          <a:prstGeom prst="rect">
            <a:avLst/>
          </a:prstGeom>
          <a:gradFill flip="none" rotWithShape="1">
            <a:gsLst>
              <a:gs pos="48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6" name="عنوان فرعي 2">
            <a:extLst>
              <a:ext uri="{FF2B5EF4-FFF2-40B4-BE49-F238E27FC236}">
                <a16:creationId xmlns:a16="http://schemas.microsoft.com/office/drawing/2014/main" id="{4B35E880-6EC6-D919-849A-1734E3DA5F08}"/>
              </a:ext>
            </a:extLst>
          </p:cNvPr>
          <p:cNvSpPr txBox="1">
            <a:spLocks/>
          </p:cNvSpPr>
          <p:nvPr/>
        </p:nvSpPr>
        <p:spPr>
          <a:xfrm>
            <a:off x="323850" y="2266798"/>
            <a:ext cx="9144000" cy="4486299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Presented by</a:t>
            </a:r>
          </a:p>
          <a:p>
            <a:pPr algn="l" rtl="0"/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algn="l" rtl="0"/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algn="l" rtl="0"/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algn="l" rtl="0"/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algn="l" rtl="0"/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algn="l" rtl="0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Supervised by: </a:t>
            </a:r>
          </a:p>
          <a:p>
            <a:pPr algn="l" rtl="0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Dr.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</a:rPr>
              <a:t>Omlsaed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</a:rPr>
              <a:t>Amamir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algn="l" rtl="0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Dr. Om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</a:rPr>
              <a:t>Elezz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</a:rPr>
              <a:t>Salheen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algn="l" rtl="0"/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453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9AF4B-87AD-3B90-4866-D3B9EE62B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19FB219-6452-B4A3-ECB7-85ACF50FA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Mechanism of pallor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72E29D8C-7674-F5D1-372F-532EBE7053C9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7E63D95A-173B-17AD-D374-4D74C39B9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771" y="1621028"/>
            <a:ext cx="8924457" cy="4871847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772512D4-DE90-8FAE-0B51-08F3E821C71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342290" y="5296435"/>
            <a:ext cx="2249619" cy="115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285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44807-00F6-6847-9488-60C3665DA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B97B896C-D035-1C4A-DA65-DA008CDFB329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C90714E5-EAD8-288D-593C-412D65A3DD8E}"/>
              </a:ext>
            </a:extLst>
          </p:cNvPr>
          <p:cNvSpPr txBox="1">
            <a:spLocks/>
          </p:cNvSpPr>
          <p:nvPr/>
        </p:nvSpPr>
        <p:spPr>
          <a:xfrm>
            <a:off x="1163924" y="147792"/>
            <a:ext cx="10515599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Common Clinical Pitfalls in Pediatric Pallor</a:t>
            </a:r>
          </a:p>
        </p:txBody>
      </p:sp>
      <p:sp>
        <p:nvSpPr>
          <p:cNvPr id="2" name="عنصر نائب للمحتوى 2">
            <a:extLst>
              <a:ext uri="{FF2B5EF4-FFF2-40B4-BE49-F238E27FC236}">
                <a16:creationId xmlns:a16="http://schemas.microsoft.com/office/drawing/2014/main" id="{882E3A60-59AD-3EC5-2167-3D7E8818C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1825625"/>
            <a:ext cx="10515599" cy="4667250"/>
          </a:xfrm>
        </p:spPr>
        <p:txBody>
          <a:bodyPr anchor="t">
            <a:normAutofit/>
          </a:bodyPr>
          <a:lstStyle/>
          <a:p>
            <a:pPr algn="just" rtl="0">
              <a:lnSpc>
                <a:spcPct val="150000"/>
              </a:lnSpc>
              <a:buClr>
                <a:srgbClr val="62C69E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Treat the patient, not only laboratory results.</a:t>
            </a:r>
          </a:p>
          <a:p>
            <a:pPr algn="just" rtl="0">
              <a:lnSpc>
                <a:spcPct val="150000"/>
              </a:lnSpc>
              <a:buClr>
                <a:srgbClr val="62C69E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Avoid empirical iron before confirming microcytic indices</a:t>
            </a:r>
          </a:p>
          <a:p>
            <a:pPr algn="just" rtl="0">
              <a:lnSpc>
                <a:spcPct val="150000"/>
              </a:lnSpc>
              <a:buClr>
                <a:srgbClr val="62C69E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(risk in thalassemia trait).</a:t>
            </a:r>
          </a:p>
          <a:p>
            <a:pPr algn="just" rtl="0">
              <a:lnSpc>
                <a:spcPct val="150000"/>
              </a:lnSpc>
              <a:buClr>
                <a:srgbClr val="62C69E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Reticulocyte count reflects bone marrow activity.</a:t>
            </a:r>
          </a:p>
          <a:p>
            <a:pPr algn="just" rtl="0">
              <a:lnSpc>
                <a:spcPct val="150000"/>
              </a:lnSpc>
              <a:buClr>
                <a:srgbClr val="62C69E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Always assess clinical red flags first.</a:t>
            </a:r>
          </a:p>
        </p:txBody>
      </p:sp>
    </p:spTree>
    <p:extLst>
      <p:ext uri="{BB962C8B-B14F-4D97-AF65-F5344CB8AC3E}">
        <p14:creationId xmlns:p14="http://schemas.microsoft.com/office/powerpoint/2010/main" val="1366196151"/>
      </p:ext>
    </p:extLst>
  </p:cSld>
  <p:clrMapOvr>
    <a:masterClrMapping/>
  </p:clrMapOvr>
  <p:transition spd="slow">
    <p:push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BD648-DFBA-F57D-600C-F24E56901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BC715761-AE6F-ABBE-8C64-62E4DD7E0185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3696C1FB-1347-E139-CDCF-610A78A60896}"/>
              </a:ext>
            </a:extLst>
          </p:cNvPr>
          <p:cNvSpPr txBox="1">
            <a:spLocks/>
          </p:cNvSpPr>
          <p:nvPr/>
        </p:nvSpPr>
        <p:spPr>
          <a:xfrm>
            <a:off x="1163924" y="147792"/>
            <a:ext cx="10515599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Critical Red Flags in Pediatric Pallor</a:t>
            </a:r>
          </a:p>
        </p:txBody>
      </p:sp>
      <p:sp>
        <p:nvSpPr>
          <p:cNvPr id="2" name="عنصر نائب للمحتوى 2">
            <a:extLst>
              <a:ext uri="{FF2B5EF4-FFF2-40B4-BE49-F238E27FC236}">
                <a16:creationId xmlns:a16="http://schemas.microsoft.com/office/drawing/2014/main" id="{68E209DB-8DE6-00A1-98CE-DE0554BAF4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1825625"/>
            <a:ext cx="10515599" cy="4667250"/>
          </a:xfrm>
        </p:spPr>
        <p:txBody>
          <a:bodyPr anchor="t">
            <a:normAutofit/>
          </a:bodyPr>
          <a:lstStyle/>
          <a:p>
            <a:pPr algn="just" rtl="0">
              <a:lnSpc>
                <a:spcPct val="150000"/>
              </a:lnSpc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Hemodynamic instability.</a:t>
            </a:r>
          </a:p>
          <a:p>
            <a:pPr algn="just" rtl="0">
              <a:lnSpc>
                <a:spcPct val="150000"/>
              </a:lnSpc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Petechiae/purpura, fever, recurrent infections.</a:t>
            </a:r>
          </a:p>
          <a:p>
            <a:pPr algn="just" rtl="0">
              <a:lnSpc>
                <a:spcPct val="150000"/>
              </a:lnSpc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Hepatosplenomegaly or lymphadenopathy.</a:t>
            </a:r>
          </a:p>
          <a:p>
            <a:pPr algn="just" rtl="0">
              <a:lnSpc>
                <a:spcPct val="150000"/>
              </a:lnSpc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Active bleeding.</a:t>
            </a:r>
          </a:p>
          <a:p>
            <a:pPr algn="just" rtl="0">
              <a:lnSpc>
                <a:spcPct val="150000"/>
              </a:lnSpc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Jaundice and dark urine.</a:t>
            </a:r>
          </a:p>
        </p:txBody>
      </p:sp>
    </p:spTree>
    <p:extLst>
      <p:ext uri="{BB962C8B-B14F-4D97-AF65-F5344CB8AC3E}">
        <p14:creationId xmlns:p14="http://schemas.microsoft.com/office/powerpoint/2010/main" val="3397428703"/>
      </p:ext>
    </p:extLst>
  </p:cSld>
  <p:clrMapOvr>
    <a:masterClrMapping/>
  </p:clrMapOvr>
  <p:transition spd="slow">
    <p:push dir="u"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7F0C4-1A04-7095-1BE2-A474CF35E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A6379400-65F7-999E-9F84-9BD69CDA6854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259C687A-F9FB-D53D-0285-F02FD12AFED7}"/>
              </a:ext>
            </a:extLst>
          </p:cNvPr>
          <p:cNvSpPr txBox="1">
            <a:spLocks/>
          </p:cNvSpPr>
          <p:nvPr/>
        </p:nvSpPr>
        <p:spPr>
          <a:xfrm>
            <a:off x="1163924" y="147792"/>
            <a:ext cx="10515599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Clinical case </a:t>
            </a:r>
          </a:p>
        </p:txBody>
      </p:sp>
      <p:sp>
        <p:nvSpPr>
          <p:cNvPr id="2" name="عنصر نائب للمحتوى 2">
            <a:extLst>
              <a:ext uri="{FF2B5EF4-FFF2-40B4-BE49-F238E27FC236}">
                <a16:creationId xmlns:a16="http://schemas.microsoft.com/office/drawing/2014/main" id="{DE567C3D-F2FA-1400-6D7D-FA51C5AE4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1825625"/>
            <a:ext cx="10515599" cy="4667250"/>
          </a:xfrm>
        </p:spPr>
        <p:txBody>
          <a:bodyPr anchor="t">
            <a:normAutofit fontScale="85000" lnSpcReduction="20000"/>
          </a:bodyPr>
          <a:lstStyle/>
          <a:p>
            <a:pPr marL="0" indent="0" algn="just" rtl="0">
              <a:lnSpc>
                <a:spcPct val="150000"/>
              </a:lnSpc>
              <a:buClr>
                <a:srgbClr val="62C69E"/>
              </a:buClr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 2-year-old child was brought to you in the clinic by his mother ,  she told you she noticed that he looks pale for 2 months and less active than before, Easy fatigability and decreased activity and  Poor dietary intake with high milk consumption and, </a:t>
            </a:r>
          </a:p>
          <a:p>
            <a:pPr marL="0" indent="0" algn="just" rtl="0">
              <a:lnSpc>
                <a:spcPct val="150000"/>
              </a:lnSpc>
              <a:buClr>
                <a:srgbClr val="62C69E"/>
              </a:buClr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by Examination Pale conjunctiva and Mild tachycardia.</a:t>
            </a:r>
          </a:p>
          <a:p>
            <a:pPr marL="0" indent="0" algn="just" rtl="0">
              <a:lnSpc>
                <a:spcPct val="150000"/>
              </a:lnSpc>
              <a:buClr>
                <a:srgbClr val="62C69E"/>
              </a:buClr>
              <a:buNone/>
            </a:pPr>
            <a:r>
              <a:rPr lang="en-US" b="1" dirty="0">
                <a:solidFill>
                  <a:srgbClr val="62C69E"/>
                </a:solidFill>
              </a:rPr>
              <a:t>Discussion:</a:t>
            </a:r>
          </a:p>
          <a:p>
            <a:pPr marL="514350" indent="-514350" algn="just" rtl="0">
              <a:lnSpc>
                <a:spcPct val="150000"/>
              </a:lnSpc>
              <a:buClr>
                <a:srgbClr val="62C69E"/>
              </a:buClr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What does this finding suggest?</a:t>
            </a:r>
          </a:p>
          <a:p>
            <a:pPr marL="514350" indent="-514350" algn="just" rtl="0">
              <a:lnSpc>
                <a:spcPct val="150000"/>
              </a:lnSpc>
              <a:buClr>
                <a:srgbClr val="62C69E"/>
              </a:buClr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What are the possible causes?</a:t>
            </a:r>
          </a:p>
          <a:p>
            <a:pPr marL="514350" indent="-514350" algn="just" rtl="0">
              <a:lnSpc>
                <a:spcPct val="150000"/>
              </a:lnSpc>
              <a:buClr>
                <a:srgbClr val="62C69E"/>
              </a:buClr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What investigations are needed?</a:t>
            </a:r>
          </a:p>
        </p:txBody>
      </p:sp>
    </p:spTree>
    <p:extLst>
      <p:ext uri="{BB962C8B-B14F-4D97-AF65-F5344CB8AC3E}">
        <p14:creationId xmlns:p14="http://schemas.microsoft.com/office/powerpoint/2010/main" val="571309503"/>
      </p:ext>
    </p:extLst>
  </p:cSld>
  <p:clrMapOvr>
    <a:masterClrMapping/>
  </p:clrMapOvr>
  <p:transition spd="slow">
    <p:push dir="u"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06882-2545-7E69-A344-D2A3B4EAB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1">
            <a:extLst>
              <a:ext uri="{FF2B5EF4-FFF2-40B4-BE49-F238E27FC236}">
                <a16:creationId xmlns:a16="http://schemas.microsoft.com/office/drawing/2014/main" id="{2A19CF44-4F1A-38B7-3338-7697DC3D19E0}"/>
              </a:ext>
            </a:extLst>
          </p:cNvPr>
          <p:cNvSpPr txBox="1">
            <a:spLocks/>
          </p:cNvSpPr>
          <p:nvPr/>
        </p:nvSpPr>
        <p:spPr>
          <a:xfrm>
            <a:off x="1163924" y="147792"/>
            <a:ext cx="10515599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Clinical case Discussion </a:t>
            </a:r>
          </a:p>
        </p:txBody>
      </p:sp>
      <p:sp>
        <p:nvSpPr>
          <p:cNvPr id="2" name="عنصر نائب للمحتوى 2">
            <a:extLst>
              <a:ext uri="{FF2B5EF4-FFF2-40B4-BE49-F238E27FC236}">
                <a16:creationId xmlns:a16="http://schemas.microsoft.com/office/drawing/2014/main" id="{84E7BE6C-F6C6-32BE-74DD-48B154B53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1825625"/>
            <a:ext cx="10515599" cy="4667250"/>
          </a:xfrm>
        </p:spPr>
        <p:txBody>
          <a:bodyPr anchor="t">
            <a:normAutofit/>
          </a:bodyPr>
          <a:lstStyle/>
          <a:p>
            <a:pPr marL="0" indent="0" algn="just" rtl="0">
              <a:lnSpc>
                <a:spcPct val="150000"/>
              </a:lnSpc>
              <a:buClr>
                <a:srgbClr val="62C69E"/>
              </a:buClr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2-year-old boy with pallor and high milk intake.</a:t>
            </a:r>
          </a:p>
          <a:p>
            <a:pPr marL="0" indent="0" algn="just" rtl="0">
              <a:lnSpc>
                <a:spcPct val="150000"/>
              </a:lnSpc>
              <a:buClr>
                <a:srgbClr val="62C69E"/>
              </a:buClr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Likely IDA.</a:t>
            </a:r>
          </a:p>
          <a:p>
            <a:pPr marL="0" indent="0" algn="just" rtl="0">
              <a:lnSpc>
                <a:spcPct val="150000"/>
              </a:lnSpc>
              <a:buClr>
                <a:srgbClr val="62C69E"/>
              </a:buClr>
              <a:buNone/>
            </a:pPr>
            <a:r>
              <a:rPr lang="en-US" b="1" dirty="0">
                <a:solidFill>
                  <a:srgbClr val="62C69E"/>
                </a:solidFill>
              </a:rPr>
              <a:t>Differential: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IDA, thalassemia trait, ACD, sideroblastic anemia, lead poisoning.</a:t>
            </a:r>
          </a:p>
          <a:p>
            <a:pPr marL="0" indent="0" algn="just" rtl="0">
              <a:lnSpc>
                <a:spcPct val="150000"/>
              </a:lnSpc>
              <a:buClr>
                <a:srgbClr val="62C69E"/>
              </a:buClr>
              <a:buNone/>
            </a:pPr>
            <a:r>
              <a:rPr lang="en-US" b="1" dirty="0">
                <a:solidFill>
                  <a:srgbClr val="62C69E"/>
                </a:solidFill>
              </a:rPr>
              <a:t>Investigations: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CBC, smear, iron profile, retics, Mentzer index.</a:t>
            </a:r>
          </a:p>
          <a:p>
            <a:pPr marL="0" indent="0" algn="just" rtl="0">
              <a:lnSpc>
                <a:spcPct val="150000"/>
              </a:lnSpc>
              <a:buClr>
                <a:srgbClr val="62C69E"/>
              </a:buClr>
              <a:buNone/>
            </a:pPr>
            <a:r>
              <a:rPr lang="en-US" b="1" dirty="0">
                <a:solidFill>
                  <a:srgbClr val="62C69E"/>
                </a:solidFill>
              </a:rPr>
              <a:t>Management: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Limit milk, oral iron 3–6 mg/kg/day, CBC after 4 weeks.</a:t>
            </a:r>
          </a:p>
        </p:txBody>
      </p:sp>
    </p:spTree>
    <p:extLst>
      <p:ext uri="{BB962C8B-B14F-4D97-AF65-F5344CB8AC3E}">
        <p14:creationId xmlns:p14="http://schemas.microsoft.com/office/powerpoint/2010/main" val="2439484257"/>
      </p:ext>
    </p:extLst>
  </p:cSld>
  <p:clrMapOvr>
    <a:masterClrMapping/>
  </p:clrMapOvr>
  <p:transition spd="slow">
    <p:push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2A688-B554-6FAD-24D5-78000915D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3DB9866E-D77F-A77B-FE76-80D1A0385F29}"/>
              </a:ext>
            </a:extLst>
          </p:cNvPr>
          <p:cNvSpPr/>
          <p:nvPr/>
        </p:nvSpPr>
        <p:spPr>
          <a:xfrm>
            <a:off x="0" y="2713220"/>
            <a:ext cx="12192000" cy="414478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E230633A-371E-EC3F-B490-14E899DBB59C}"/>
              </a:ext>
            </a:extLst>
          </p:cNvPr>
          <p:cNvSpPr txBox="1">
            <a:spLocks/>
          </p:cNvSpPr>
          <p:nvPr/>
        </p:nvSpPr>
        <p:spPr>
          <a:xfrm>
            <a:off x="1163924" y="852324"/>
            <a:ext cx="10515599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Key Take-Home Messages</a:t>
            </a:r>
          </a:p>
        </p:txBody>
      </p:sp>
      <p:sp>
        <p:nvSpPr>
          <p:cNvPr id="2" name="عنصر نائب للمحتوى 2">
            <a:extLst>
              <a:ext uri="{FF2B5EF4-FFF2-40B4-BE49-F238E27FC236}">
                <a16:creationId xmlns:a16="http://schemas.microsoft.com/office/drawing/2014/main" id="{44391D64-9F23-E1B8-E488-C5E6E5DEB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3428999"/>
            <a:ext cx="10515599" cy="3063875"/>
          </a:xfrm>
        </p:spPr>
        <p:txBody>
          <a:bodyPr anchor="t">
            <a:normAutofit/>
          </a:bodyPr>
          <a:lstStyle/>
          <a:p>
            <a:pPr marL="719138" indent="-719138" algn="just" rtl="0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chemeClr val="bg1"/>
                </a:solidFill>
              </a:rPr>
              <a:t>Pallor is a sign; anemia is a lab diagnosis.</a:t>
            </a:r>
          </a:p>
          <a:p>
            <a:pPr marL="719138" indent="-719138" algn="just" rtl="0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chemeClr val="bg1"/>
                </a:solidFill>
              </a:rPr>
              <a:t>Rule out red flags before interpreting labs.</a:t>
            </a:r>
          </a:p>
          <a:p>
            <a:pPr marL="719138" indent="-719138" algn="just" rtl="0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chemeClr val="bg1"/>
                </a:solidFill>
              </a:rPr>
              <a:t>Dietary history is often the key.</a:t>
            </a:r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0E942C98-AF85-A8E4-9D88-99E681410C2F}"/>
              </a:ext>
            </a:extLst>
          </p:cNvPr>
          <p:cNvSpPr txBox="1">
            <a:spLocks/>
          </p:cNvSpPr>
          <p:nvPr/>
        </p:nvSpPr>
        <p:spPr>
          <a:xfrm>
            <a:off x="1185692" y="-860361"/>
            <a:ext cx="10515599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References </a:t>
            </a:r>
          </a:p>
        </p:txBody>
      </p:sp>
    </p:spTree>
    <p:extLst>
      <p:ext uri="{BB962C8B-B14F-4D97-AF65-F5344CB8AC3E}">
        <p14:creationId xmlns:p14="http://schemas.microsoft.com/office/powerpoint/2010/main" val="601167088"/>
      </p:ext>
    </p:extLst>
  </p:cSld>
  <p:clrMapOvr>
    <a:masterClrMapping/>
  </p:clrMapOvr>
  <p:transition spd="slow">
    <p:push dir="u"/>
  </p:transition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48CC2-25B6-8800-30A1-87D01F021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>
            <a:extLst>
              <a:ext uri="{FF2B5EF4-FFF2-40B4-BE49-F238E27FC236}">
                <a16:creationId xmlns:a16="http://schemas.microsoft.com/office/drawing/2014/main" id="{9478F698-7E4A-0DF8-B027-5436E4B16736}"/>
              </a:ext>
            </a:extLst>
          </p:cNvPr>
          <p:cNvSpPr txBox="1">
            <a:spLocks/>
          </p:cNvSpPr>
          <p:nvPr/>
        </p:nvSpPr>
        <p:spPr>
          <a:xfrm>
            <a:off x="1185692" y="852324"/>
            <a:ext cx="10515599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References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1181654A-9983-861C-4A38-D3B47D8199DC}"/>
              </a:ext>
            </a:extLst>
          </p:cNvPr>
          <p:cNvSpPr/>
          <p:nvPr/>
        </p:nvSpPr>
        <p:spPr>
          <a:xfrm>
            <a:off x="0" y="6415314"/>
            <a:ext cx="12192000" cy="442686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صر نائب للمحتوى 2">
            <a:extLst>
              <a:ext uri="{FF2B5EF4-FFF2-40B4-BE49-F238E27FC236}">
                <a16:creationId xmlns:a16="http://schemas.microsoft.com/office/drawing/2014/main" id="{CE7A015B-F6F9-A45D-5AE1-AFD8699A3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6883400"/>
            <a:ext cx="10515599" cy="3063875"/>
          </a:xfrm>
        </p:spPr>
        <p:txBody>
          <a:bodyPr anchor="t">
            <a:normAutofit/>
          </a:bodyPr>
          <a:lstStyle/>
          <a:p>
            <a:pPr marL="719138" indent="-719138" algn="just" rtl="0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chemeClr val="bg1"/>
                </a:solidFill>
              </a:rPr>
              <a:t>Pallor is a sign; anemia is a lab diagnosis.</a:t>
            </a:r>
          </a:p>
          <a:p>
            <a:pPr marL="719138" indent="-719138" algn="just" rtl="0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chemeClr val="bg1"/>
                </a:solidFill>
              </a:rPr>
              <a:t>Rule out red flags before interpreting labs.</a:t>
            </a:r>
          </a:p>
          <a:p>
            <a:pPr marL="719138" indent="-719138" algn="just" rtl="0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chemeClr val="bg1"/>
                </a:solidFill>
              </a:rPr>
              <a:t>Dietary history is often the key.</a:t>
            </a:r>
          </a:p>
        </p:txBody>
      </p:sp>
      <p:sp>
        <p:nvSpPr>
          <p:cNvPr id="4" name="عنصر نائب للمحتوى 2">
            <a:extLst>
              <a:ext uri="{FF2B5EF4-FFF2-40B4-BE49-F238E27FC236}">
                <a16:creationId xmlns:a16="http://schemas.microsoft.com/office/drawing/2014/main" id="{82AD16D9-7776-BD95-B727-85F0A0031DFD}"/>
              </a:ext>
            </a:extLst>
          </p:cNvPr>
          <p:cNvSpPr txBox="1">
            <a:spLocks/>
          </p:cNvSpPr>
          <p:nvPr/>
        </p:nvSpPr>
        <p:spPr>
          <a:xfrm>
            <a:off x="1123950" y="1890486"/>
            <a:ext cx="10515599" cy="4115190"/>
          </a:xfrm>
          <a:prstGeom prst="rect">
            <a:avLst/>
          </a:prstGeom>
        </p:spPr>
        <p:txBody>
          <a:bodyPr vert="horz" lIns="91440" tIns="45720" rIns="91440" bIns="45720" rtlCol="1" anchor="t">
            <a:normAutofit fontScale="70000" lnSpcReduction="2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20000"/>
              </a:lnSpc>
              <a:buClr>
                <a:srgbClr val="62C69E"/>
              </a:buClr>
            </a:pPr>
            <a:endParaRPr lang="en-US" sz="3200" dirty="0">
              <a:solidFill>
                <a:schemeClr val="bg2">
                  <a:lumMod val="25000"/>
                </a:schemeClr>
              </a:solidFill>
            </a:endParaRPr>
          </a:p>
          <a:p>
            <a:pPr algn="l" rtl="0">
              <a:lnSpc>
                <a:spcPct val="120000"/>
              </a:lnSpc>
              <a:buClr>
                <a:srgbClr val="62C69E"/>
              </a:buClr>
            </a:pP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Kliegman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, R. M., et al. </a:t>
            </a:r>
            <a:r>
              <a:rPr lang="en-US" sz="3200" i="1" dirty="0">
                <a:solidFill>
                  <a:schemeClr val="bg2">
                    <a:lumMod val="25000"/>
                  </a:schemeClr>
                </a:solidFill>
              </a:rPr>
              <a:t>Nelson Textbook of Pediatrics E-Book. 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Elsevier Health Sciences, 2015.</a:t>
            </a:r>
          </a:p>
          <a:p>
            <a:pPr algn="l" rtl="0">
              <a:lnSpc>
                <a:spcPct val="120000"/>
              </a:lnSpc>
              <a:buClr>
                <a:srgbClr val="62C69E"/>
              </a:buClr>
            </a:pPr>
            <a:endParaRPr lang="en-US" sz="3200" dirty="0">
              <a:solidFill>
                <a:schemeClr val="bg2">
                  <a:lumMod val="25000"/>
                </a:schemeClr>
              </a:solidFill>
            </a:endParaRPr>
          </a:p>
          <a:p>
            <a:pPr algn="l" rtl="0">
              <a:lnSpc>
                <a:spcPct val="120000"/>
              </a:lnSpc>
              <a:buClr>
                <a:srgbClr val="62C69E"/>
              </a:buClr>
            </a:pP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Kalantri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A and others. </a:t>
            </a:r>
            <a:r>
              <a:rPr lang="en-US" sz="3200" i="1" dirty="0">
                <a:solidFill>
                  <a:schemeClr val="bg2">
                    <a:lumMod val="25000"/>
                  </a:schemeClr>
                </a:solidFill>
              </a:rPr>
              <a:t>Accuracy and reliability of pallor for detecting </a:t>
            </a:r>
            <a:r>
              <a:rPr lang="en-US" sz="3200" i="1" dirty="0" err="1">
                <a:solidFill>
                  <a:schemeClr val="bg2">
                    <a:lumMod val="25000"/>
                  </a:schemeClr>
                </a:solidFill>
              </a:rPr>
              <a:t>anaemia</a:t>
            </a:r>
            <a:r>
              <a:rPr lang="en-US" sz="3200" i="1" dirty="0">
                <a:solidFill>
                  <a:schemeClr val="bg2">
                    <a:lumMod val="25000"/>
                  </a:schemeClr>
                </a:solidFill>
              </a:rPr>
              <a:t>: a hospital-based diagnostic accuracy study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PLoS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One. 2010 Jan</a:t>
            </a:r>
          </a:p>
          <a:p>
            <a:pPr algn="l" rtl="0">
              <a:lnSpc>
                <a:spcPct val="120000"/>
              </a:lnSpc>
              <a:buClr>
                <a:srgbClr val="62C69E"/>
              </a:buClr>
            </a:pPr>
            <a:endParaRPr lang="en-US" sz="3200" dirty="0">
              <a:solidFill>
                <a:schemeClr val="bg2">
                  <a:lumMod val="25000"/>
                </a:schemeClr>
              </a:solidFill>
            </a:endParaRPr>
          </a:p>
          <a:p>
            <a:pPr algn="l" rtl="0">
              <a:lnSpc>
                <a:spcPct val="120000"/>
              </a:lnSpc>
              <a:buClr>
                <a:srgbClr val="62C69E"/>
              </a:buClr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Noninvasive method detects anemia in children by analyzing smartphone photos of the eye’s conjunctiva (15 Apr 2025)  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hlinkClick r:id="rId2"/>
              </a:rPr>
              <a:t>https://doi.org/10.1117/1.BIOS.2.2.022303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805657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AA043-6AC9-2F4F-047F-18C437B19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44124D38-999F-5B14-F91A-B59E3E45823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8" name="عنوان 1">
            <a:extLst>
              <a:ext uri="{FF2B5EF4-FFF2-40B4-BE49-F238E27FC236}">
                <a16:creationId xmlns:a16="http://schemas.microsoft.com/office/drawing/2014/main" id="{7746CBB6-8145-56BA-890C-C0E215D825F1}"/>
              </a:ext>
            </a:extLst>
          </p:cNvPr>
          <p:cNvSpPr txBox="1">
            <a:spLocks/>
          </p:cNvSpPr>
          <p:nvPr/>
        </p:nvSpPr>
        <p:spPr>
          <a:xfrm>
            <a:off x="3467100" y="2143860"/>
            <a:ext cx="5257799" cy="257028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/>
            <a:r>
              <a:rPr lang="en-US" sz="8000" dirty="0">
                <a:solidFill>
                  <a:schemeClr val="bg1"/>
                </a:solidFill>
                <a:latin typeface="Arial Black" panose="020B0A04020102020204" pitchFamily="34" charset="0"/>
              </a:rPr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376244239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D4299-0E88-AFB1-8479-286837662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BC2B37D-2F41-2B72-1177-E533B8BED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How to confirm true pallor?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B90B461-A336-1038-10EB-D8818867E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1825625"/>
            <a:ext cx="10229850" cy="4351338"/>
          </a:xfrm>
        </p:spPr>
        <p:txBody>
          <a:bodyPr anchor="t">
            <a:normAutofit/>
          </a:bodyPr>
          <a:lstStyle/>
          <a:p>
            <a: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To overcome assessment challenges like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ambient lighting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skin thickness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, and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ethnic pigmentation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, clinicians inspect specific anatomical sites (Areas with superficial capillaries &amp; minimal melanin) like:</a:t>
            </a:r>
          </a:p>
          <a:p>
            <a: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lvl="1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Conjunctiva</a:t>
            </a:r>
          </a:p>
          <a:p>
            <a:pPr lvl="1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Tongue</a:t>
            </a:r>
          </a:p>
          <a:p>
            <a:pPr lvl="1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Palm</a:t>
            </a:r>
          </a:p>
          <a:p>
            <a:pPr lvl="1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Nailbed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4A077192-EB10-D5C0-BD55-364F90A67A2D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5213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640BA-3269-FCB8-9BED-89466FC3A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F6BAF4E-35C6-5F39-1A37-5BF81EB81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How to confirm true pallor?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8245593B-605B-FFD1-AEC9-72E1D21739F6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7" name="عنصر نائب للمحتوى 2">
            <a:extLst>
              <a:ext uri="{FF2B5EF4-FFF2-40B4-BE49-F238E27FC236}">
                <a16:creationId xmlns:a16="http://schemas.microsoft.com/office/drawing/2014/main" id="{A8085A5C-9645-AE66-748C-C9273DE1C518}"/>
              </a:ext>
            </a:extLst>
          </p:cNvPr>
          <p:cNvSpPr txBox="1">
            <a:spLocks/>
          </p:cNvSpPr>
          <p:nvPr/>
        </p:nvSpPr>
        <p:spPr>
          <a:xfrm>
            <a:off x="838200" y="6102134"/>
            <a:ext cx="10801349" cy="646330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Clr>
                <a:srgbClr val="62C69E"/>
              </a:buClr>
              <a:buNone/>
            </a:pPr>
            <a:r>
              <a:rPr lang="en-US" sz="1400" dirty="0" err="1">
                <a:solidFill>
                  <a:schemeClr val="bg2">
                    <a:lumMod val="25000"/>
                  </a:schemeClr>
                </a:solidFill>
              </a:rPr>
              <a:t>Kalantri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</a:rPr>
              <a:t> A and others. Accuracy and reliability of pallor for detecting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</a:rPr>
              <a:t>anaemia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</a:rPr>
              <a:t>: a hospital-based diagnostic accuracy study.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</a:rPr>
              <a:t>PLoS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</a:rPr>
              <a:t> One. 2010 Jan</a:t>
            </a:r>
          </a:p>
        </p:txBody>
      </p:sp>
      <p:sp>
        <p:nvSpPr>
          <p:cNvPr id="14" name="عنصر نائب للمحتوى 2">
            <a:extLst>
              <a:ext uri="{FF2B5EF4-FFF2-40B4-BE49-F238E27FC236}">
                <a16:creationId xmlns:a16="http://schemas.microsoft.com/office/drawing/2014/main" id="{148BA6EA-E561-C711-A749-D7C4E2D27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1825625"/>
            <a:ext cx="10229849" cy="4351338"/>
          </a:xfrm>
        </p:spPr>
        <p:txBody>
          <a:bodyPr anchor="t"/>
          <a:lstStyle/>
          <a:p>
            <a:pPr marL="457200" indent="-457200" algn="l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CONJUNCTIVA: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Classified as pale if the anterior rim of the lower palpebral conjunctiva appeared as pale as the deeper posterior rim.</a:t>
            </a:r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1DF9AE6E-1BCD-61A7-F9C6-3EBCB02163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89" r="11012" b="28333"/>
          <a:stretch>
            <a:fillRect/>
          </a:stretch>
        </p:blipFill>
        <p:spPr>
          <a:xfrm>
            <a:off x="2237092" y="3148015"/>
            <a:ext cx="7717816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6024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B7830-D8BA-4797-9AE6-C8B7742E2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E4F1F1A-C960-A827-418A-63F8173F0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How to confirm true pallor?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8465E82B-58B4-39F8-053F-C7B5325BDBE0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4" name="عنصر نائب للمحتوى 2">
            <a:extLst>
              <a:ext uri="{FF2B5EF4-FFF2-40B4-BE49-F238E27FC236}">
                <a16:creationId xmlns:a16="http://schemas.microsoft.com/office/drawing/2014/main" id="{7B5347C3-CCBB-0BDB-F862-B1ADE9D52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1825625"/>
            <a:ext cx="10229849" cy="4351338"/>
          </a:xfrm>
        </p:spPr>
        <p:txBody>
          <a:bodyPr anchor="t"/>
          <a:lstStyle/>
          <a:p>
            <a:pPr marL="457200" indent="-457200" algn="l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CONJUNCTIVA: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Classified as pale if the anterior rim of the lower palpebral conjunctiva appeared as pale as the deeper posterior rim.</a:t>
            </a:r>
          </a:p>
        </p:txBody>
      </p:sp>
      <p:sp>
        <p:nvSpPr>
          <p:cNvPr id="4" name="عنصر نائب للمحتوى 2">
            <a:extLst>
              <a:ext uri="{FF2B5EF4-FFF2-40B4-BE49-F238E27FC236}">
                <a16:creationId xmlns:a16="http://schemas.microsoft.com/office/drawing/2014/main" id="{DC8CC608-C4D7-CBD1-DBE1-4B544EDD2F2F}"/>
              </a:ext>
            </a:extLst>
          </p:cNvPr>
          <p:cNvSpPr txBox="1">
            <a:spLocks/>
          </p:cNvSpPr>
          <p:nvPr/>
        </p:nvSpPr>
        <p:spPr>
          <a:xfrm>
            <a:off x="838200" y="6102134"/>
            <a:ext cx="10801349" cy="646330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Clr>
                <a:srgbClr val="62C69E"/>
              </a:buClr>
              <a:buNone/>
            </a:pPr>
            <a:r>
              <a:rPr lang="en-US" sz="1400" dirty="0" err="1">
                <a:solidFill>
                  <a:schemeClr val="bg2">
                    <a:lumMod val="25000"/>
                  </a:schemeClr>
                </a:solidFill>
              </a:rPr>
              <a:t>Kalantri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</a:rPr>
              <a:t> A and others. Accuracy and reliability of pallor for detecting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</a:rPr>
              <a:t>anaemia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</a:rPr>
              <a:t>: a hospital-based diagnostic accuracy study.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</a:rPr>
              <a:t>PLoS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</a:rPr>
              <a:t> One. 2010 Jan</a:t>
            </a:r>
          </a:p>
        </p:txBody>
      </p: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C5CBF33C-3A80-FA27-6150-7ACE1C6A71E5}"/>
              </a:ext>
            </a:extLst>
          </p:cNvPr>
          <p:cNvGrpSpPr>
            <a:grpSpLocks noChangeAspect="1"/>
          </p:cNvGrpSpPr>
          <p:nvPr/>
        </p:nvGrpSpPr>
        <p:grpSpPr>
          <a:xfrm>
            <a:off x="2108776" y="3429000"/>
            <a:ext cx="7974448" cy="2679350"/>
            <a:chOff x="3238186" y="3313248"/>
            <a:chExt cx="6039321" cy="2029163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E94B8D6D-19F7-0D72-027A-12442BC906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387" t="64181" r="31464" b="16502"/>
            <a:stretch>
              <a:fillRect/>
            </a:stretch>
          </p:blipFill>
          <p:spPr>
            <a:xfrm>
              <a:off x="6429375" y="3313248"/>
              <a:ext cx="2848132" cy="2029163"/>
            </a:xfrm>
            <a:prstGeom prst="rect">
              <a:avLst/>
            </a:prstGeom>
          </p:spPr>
        </p:pic>
        <p:pic>
          <p:nvPicPr>
            <p:cNvPr id="10" name="صورة 9">
              <a:extLst>
                <a:ext uri="{FF2B5EF4-FFF2-40B4-BE49-F238E27FC236}">
                  <a16:creationId xmlns:a16="http://schemas.microsoft.com/office/drawing/2014/main" id="{3F06A8BF-B4D6-D134-3475-DA9B6409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229" t="40333" r="31622" b="40350"/>
            <a:stretch>
              <a:fillRect/>
            </a:stretch>
          </p:blipFill>
          <p:spPr>
            <a:xfrm>
              <a:off x="3238186" y="3313248"/>
              <a:ext cx="2848132" cy="20291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316477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587AC-119B-23E5-9ACE-316EB9723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8269CE4-C45B-367B-4928-E35E03DB6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How to confirm true pallor?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E9D3B0E4-DCB5-3C49-840B-E8E6BEE4B67E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4" name="عنصر نائب للمحتوى 2">
            <a:extLst>
              <a:ext uri="{FF2B5EF4-FFF2-40B4-BE49-F238E27FC236}">
                <a16:creationId xmlns:a16="http://schemas.microsoft.com/office/drawing/2014/main" id="{5B9B5F75-E6F7-C6ED-96B3-3CFA8752D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1825625"/>
            <a:ext cx="8000999" cy="4351338"/>
          </a:xfrm>
        </p:spPr>
        <p:txBody>
          <a:bodyPr anchor="t"/>
          <a:lstStyle/>
          <a:p>
            <a:pPr marL="457200" indent="-457200" algn="l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TONGUE: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Assessed by looking at the dorsum (top surface) of the tongue.</a:t>
            </a:r>
          </a:p>
          <a:p>
            <a:pPr marL="457200" indent="-457200" algn="l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PALM: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Evaluated by examining the intensity of the color of the palmar creases.</a:t>
            </a:r>
          </a:p>
          <a:p>
            <a:pPr marL="457200" indent="-457200" algn="l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NAILBED: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Assessed by observing the color of the fingernail.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855EF3B7-C1F0-9923-13FF-B5D4BB670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01" b="73317"/>
          <a:stretch>
            <a:fillRect/>
          </a:stretch>
        </p:blipFill>
        <p:spPr>
          <a:xfrm>
            <a:off x="9305924" y="1576403"/>
            <a:ext cx="2152650" cy="2120651"/>
          </a:xfrm>
          <a:prstGeom prst="rect">
            <a:avLst/>
          </a:prstGeom>
        </p:spPr>
      </p:pic>
      <p:pic>
        <p:nvPicPr>
          <p:cNvPr id="9" name="صورة 8" hidden="1">
            <a:extLst>
              <a:ext uri="{FF2B5EF4-FFF2-40B4-BE49-F238E27FC236}">
                <a16:creationId xmlns:a16="http://schemas.microsoft.com/office/drawing/2014/main" id="{CE966666-CC18-954D-AAC3-6770F2B3E8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6" t="32139" r="53875" b="41178"/>
          <a:stretch>
            <a:fillRect/>
          </a:stretch>
        </p:blipFill>
        <p:spPr>
          <a:xfrm>
            <a:off x="5124450" y="3409981"/>
            <a:ext cx="2152650" cy="2120651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6FFD29B1-CFC4-8B7C-0D41-4B92391BAB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9" t="72311" r="52712" b="1006"/>
          <a:stretch>
            <a:fillRect/>
          </a:stretch>
        </p:blipFill>
        <p:spPr>
          <a:xfrm>
            <a:off x="9305924" y="3981483"/>
            <a:ext cx="2152650" cy="2120651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0D1F699-7A95-04E7-E3A8-FB709B334584}"/>
              </a:ext>
            </a:extLst>
          </p:cNvPr>
          <p:cNvSpPr txBox="1"/>
          <p:nvPr/>
        </p:nvSpPr>
        <p:spPr>
          <a:xfrm>
            <a:off x="9514521" y="1139603"/>
            <a:ext cx="173545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/>
              <a:t>Normal</a:t>
            </a:r>
          </a:p>
        </p:txBody>
      </p:sp>
      <p:sp>
        <p:nvSpPr>
          <p:cNvPr id="12" name="مربع نص 11" hidden="1">
            <a:extLst>
              <a:ext uri="{FF2B5EF4-FFF2-40B4-BE49-F238E27FC236}">
                <a16:creationId xmlns:a16="http://schemas.microsoft.com/office/drawing/2014/main" id="{D92492CC-5B92-C988-0538-000CDCDD621B}"/>
              </a:ext>
            </a:extLst>
          </p:cNvPr>
          <p:cNvSpPr txBox="1"/>
          <p:nvPr/>
        </p:nvSpPr>
        <p:spPr>
          <a:xfrm>
            <a:off x="5371146" y="2973182"/>
            <a:ext cx="173545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/>
              <a:t>Pale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914F8D11-6FE2-52EA-BAA2-C933D1BBA3EB}"/>
              </a:ext>
            </a:extLst>
          </p:cNvPr>
          <p:cNvSpPr txBox="1"/>
          <p:nvPr/>
        </p:nvSpPr>
        <p:spPr>
          <a:xfrm>
            <a:off x="9514521" y="3671139"/>
            <a:ext cx="173545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dirty="0"/>
              <a:t>pallor</a:t>
            </a:r>
          </a:p>
        </p:txBody>
      </p:sp>
      <p:sp>
        <p:nvSpPr>
          <p:cNvPr id="16" name="عنصر نائب للمحتوى 2">
            <a:extLst>
              <a:ext uri="{FF2B5EF4-FFF2-40B4-BE49-F238E27FC236}">
                <a16:creationId xmlns:a16="http://schemas.microsoft.com/office/drawing/2014/main" id="{A3C60061-2FF3-4DAE-1ACA-153B8829C815}"/>
              </a:ext>
            </a:extLst>
          </p:cNvPr>
          <p:cNvSpPr txBox="1">
            <a:spLocks/>
          </p:cNvSpPr>
          <p:nvPr/>
        </p:nvSpPr>
        <p:spPr>
          <a:xfrm>
            <a:off x="838200" y="6102134"/>
            <a:ext cx="10801349" cy="646330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Clr>
                <a:srgbClr val="62C69E"/>
              </a:buClr>
              <a:buNone/>
            </a:pPr>
            <a:r>
              <a:rPr lang="en-US" sz="1400" dirty="0" err="1">
                <a:solidFill>
                  <a:schemeClr val="bg2">
                    <a:lumMod val="25000"/>
                  </a:schemeClr>
                </a:solidFill>
              </a:rPr>
              <a:t>Kalantri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</a:rPr>
              <a:t> A and others. Accuracy and reliability of pallor for detecting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</a:rPr>
              <a:t>anaemia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</a:rPr>
              <a:t>: a hospital-based diagnostic accuracy study.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</a:rPr>
              <a:t>PLoS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</a:rPr>
              <a:t> One. 2010 Jan</a:t>
            </a:r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A46958E3-4548-4FA9-4B62-1BA22590FB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4" b="9411"/>
          <a:stretch>
            <a:fillRect/>
          </a:stretch>
        </p:blipFill>
        <p:spPr>
          <a:xfrm>
            <a:off x="5579679" y="4040470"/>
            <a:ext cx="3307145" cy="206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1588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21039-8C7D-726A-ABFF-1536B6279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A4E949E-E683-D64F-C87E-445B888D2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How to confirm true pallor?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09D6176-CD6C-AC07-D030-135276E94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1825625"/>
            <a:ext cx="10229850" cy="4351338"/>
          </a:xfrm>
        </p:spPr>
        <p:txBody>
          <a:bodyPr anchor="t"/>
          <a:lstStyle/>
          <a:p>
            <a:pPr marL="0" indent="0" algn="l" rtl="0">
              <a:buClr>
                <a:srgbClr val="62C69E"/>
              </a:buClr>
              <a:buNone/>
            </a:pPr>
            <a:r>
              <a:rPr lang="en-US" b="1" dirty="0">
                <a:solidFill>
                  <a:srgbClr val="62C69E"/>
                </a:solidFill>
              </a:rPr>
              <a:t>Some local conditions that may obscure (mask) the pallor:</a:t>
            </a:r>
          </a:p>
          <a:p>
            <a:pPr marL="0" indent="0" algn="l" rtl="0">
              <a:buClr>
                <a:srgbClr val="62C69E"/>
              </a:buClr>
              <a:buNone/>
            </a:pPr>
            <a:endParaRPr lang="en-US" b="1" dirty="0">
              <a:solidFill>
                <a:srgbClr val="62C69E"/>
              </a:solidFill>
            </a:endParaRPr>
          </a:p>
          <a:p>
            <a:pPr marL="914400" lvl="1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Conjunctiva: Conjunctival infection/inflammation </a:t>
            </a:r>
          </a:p>
          <a:p>
            <a:pPr marL="914400" lvl="1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Palm: Vasodilation caused by some other disorder</a:t>
            </a:r>
          </a:p>
          <a:p>
            <a:pPr marL="914400" lvl="1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Tongue: oral thrush</a:t>
            </a:r>
          </a:p>
          <a:p>
            <a:pPr marL="914400" lvl="1" indent="-457200" algn="l" rtl="0">
              <a:buClr>
                <a:srgbClr val="62C69E"/>
              </a:buClr>
            </a:pP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914400" lvl="1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In any of these conditions, </a:t>
            </a:r>
            <a:r>
              <a:rPr lang="en-US" sz="2800" b="1" dirty="0">
                <a:solidFill>
                  <a:srgbClr val="62C69E"/>
                </a:solidFill>
              </a:rPr>
              <a:t>#use_another_anatomical_site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C6A87C06-7CFC-4DE5-E213-D78454A24A14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304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FA865-194D-9078-21A6-773286535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0989932-3737-3877-612F-9F7462710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How to confirm true pallor?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1228CDD-D6A2-A495-E9E9-F4402ED58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1825625"/>
            <a:ext cx="5505450" cy="4351338"/>
          </a:xfrm>
        </p:spPr>
        <p:txBody>
          <a:bodyPr anchor="t"/>
          <a:lstStyle/>
          <a:p>
            <a:pPr marL="0" indent="0" algn="l" rtl="0">
              <a:buClr>
                <a:srgbClr val="62C69E"/>
              </a:buClr>
              <a:buNone/>
            </a:pPr>
            <a:r>
              <a:rPr lang="en-US" b="1" dirty="0">
                <a:solidFill>
                  <a:srgbClr val="62C69E"/>
                </a:solidFill>
              </a:rPr>
              <a:t>New methods to detect pallor:</a:t>
            </a:r>
          </a:p>
          <a:p>
            <a:pPr marL="0" indent="0" algn="l" rtl="0">
              <a:buClr>
                <a:srgbClr val="62C69E"/>
              </a:buClr>
              <a:buNone/>
            </a:pPr>
            <a:endParaRPr lang="en-US" b="1" dirty="0">
              <a:solidFill>
                <a:srgbClr val="62C69E"/>
              </a:solidFill>
            </a:endParaRPr>
          </a:p>
          <a:p>
            <a:pPr marL="914400" lvl="1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Some applications can detect the pallor in the conjunctiva or palm by using the phone’s camera</a:t>
            </a:r>
          </a:p>
          <a:p>
            <a:pPr marL="914400" lvl="1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This technology can be used as screening method for anemia in school aged children</a:t>
            </a:r>
          </a:p>
          <a:p>
            <a:pPr marL="914400" lvl="1" indent="-457200" algn="l" rtl="0">
              <a:buClr>
                <a:srgbClr val="62C69E"/>
              </a:buClr>
            </a:pP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3C141817-04DB-0D18-CFE4-77B8A8534FDF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pic>
        <p:nvPicPr>
          <p:cNvPr id="4" name="صورة 3" descr="mHealth radionomic analysis of grayscale photos of the eye’s conjunctiva help predict anemia prediction in school-age children.">
            <a:extLst>
              <a:ext uri="{FF2B5EF4-FFF2-40B4-BE49-F238E27FC236}">
                <a16:creationId xmlns:a16="http://schemas.microsoft.com/office/drawing/2014/main" id="{57F70AFC-FB5C-1295-7F1F-85CD6083EA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070" y="2667000"/>
            <a:ext cx="4807480" cy="323215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عنصر نائب للمحتوى 2">
            <a:extLst>
              <a:ext uri="{FF2B5EF4-FFF2-40B4-BE49-F238E27FC236}">
                <a16:creationId xmlns:a16="http://schemas.microsoft.com/office/drawing/2014/main" id="{DED3A35C-6374-EDBB-4517-DDEFCBED5B0E}"/>
              </a:ext>
            </a:extLst>
          </p:cNvPr>
          <p:cNvSpPr txBox="1">
            <a:spLocks/>
          </p:cNvSpPr>
          <p:nvPr/>
        </p:nvSpPr>
        <p:spPr>
          <a:xfrm>
            <a:off x="838200" y="6102134"/>
            <a:ext cx="10801349" cy="646330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Clr>
                <a:srgbClr val="62C69E"/>
              </a:buClr>
              <a:buNone/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</a:rPr>
              <a:t>Noninvasive method detects anemia in children by analyzing smartphone photos of the eye’s conjunctiva</a:t>
            </a:r>
          </a:p>
          <a:p>
            <a:pPr marL="0" indent="0" algn="ctr" rtl="0">
              <a:buClr>
                <a:srgbClr val="62C69E"/>
              </a:buClr>
              <a:buNone/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</a:rPr>
              <a:t>(15 Apr 2025)  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hlinkClick r:id="rId4"/>
              </a:rPr>
              <a:t>https://doi.org/10.1117/1.BIOS.2.2.022303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45659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BB938-C1CA-669C-BF1A-B4E05698F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58871B3-9844-478E-09F3-8889F1D3D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How to confirm true pallor?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3A3233A-CC0B-E895-795D-F8551ACE2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1825625"/>
            <a:ext cx="6482195" cy="4351338"/>
          </a:xfrm>
        </p:spPr>
        <p:txBody>
          <a:bodyPr anchor="t"/>
          <a:lstStyle/>
          <a:p>
            <a:pPr marL="0" indent="0" algn="l" rtl="0">
              <a:buClr>
                <a:srgbClr val="62C69E"/>
              </a:buClr>
              <a:buNone/>
            </a:pPr>
            <a:r>
              <a:rPr lang="en-US" b="1" dirty="0">
                <a:solidFill>
                  <a:srgbClr val="62C69E"/>
                </a:solidFill>
              </a:rPr>
              <a:t>New methods to detect pallor:</a:t>
            </a:r>
          </a:p>
          <a:p>
            <a:pPr marL="0" indent="0" algn="l" rtl="0">
              <a:buClr>
                <a:srgbClr val="62C69E"/>
              </a:buClr>
              <a:buNone/>
            </a:pPr>
            <a:endParaRPr lang="en-US" b="1" dirty="0">
              <a:solidFill>
                <a:srgbClr val="62C69E"/>
              </a:solidFill>
            </a:endParaRPr>
          </a:p>
          <a:p>
            <a:pPr marL="914400" lvl="1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Some products/tools can be used as a visual reference for the normal color of infant’s tongue, which helps mothers detect anemia in their babies. </a:t>
            </a:r>
          </a:p>
          <a:p>
            <a:pPr marL="914400" lvl="1" indent="-457200" algn="l" rtl="0">
              <a:buClr>
                <a:srgbClr val="62C69E"/>
              </a:buClr>
            </a:pP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A73A5A0F-EB59-EDAB-C1B4-8CABCA4896E6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1D38424A-6F3B-5771-33E4-BA563B34CE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8" r="11586"/>
          <a:stretch>
            <a:fillRect/>
          </a:stretch>
        </p:blipFill>
        <p:spPr>
          <a:xfrm>
            <a:off x="7890510" y="2882880"/>
            <a:ext cx="3749040" cy="301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915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2C3D0-24A5-0DE0-1DE6-1B634BCEA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9E4C5A-C3CA-8979-BF80-EA5AD2565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5019AF0-640F-31E6-3912-B60FB1646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C7DCB63A-29A1-A19A-C495-E82F9ABD75BB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C4A0E97A-1FFA-0D35-C715-14D24044699E}"/>
              </a:ext>
            </a:extLst>
          </p:cNvPr>
          <p:cNvSpPr txBox="1">
            <a:spLocks/>
          </p:cNvSpPr>
          <p:nvPr/>
        </p:nvSpPr>
        <p:spPr>
          <a:xfrm>
            <a:off x="1123950" y="1576785"/>
            <a:ext cx="1022985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dirty="0">
                <a:solidFill>
                  <a:schemeClr val="bg1"/>
                </a:solidFill>
                <a:latin typeface="Arial Narrow" panose="020B0606020202030204" pitchFamily="34" charset="0"/>
              </a:rPr>
              <a:t>PART 2</a:t>
            </a: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5DD699AE-31CE-6CE2-D276-C2DF7934BBDF}"/>
              </a:ext>
            </a:extLst>
          </p:cNvPr>
          <p:cNvSpPr txBox="1">
            <a:spLocks/>
          </p:cNvSpPr>
          <p:nvPr/>
        </p:nvSpPr>
        <p:spPr>
          <a:xfrm>
            <a:off x="1123949" y="2566591"/>
            <a:ext cx="10118673" cy="2714625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5400" dirty="0">
                <a:solidFill>
                  <a:schemeClr val="bg1"/>
                </a:solidFill>
                <a:latin typeface="Arial Black" panose="020B0A04020102020204" pitchFamily="34" charset="0"/>
              </a:rPr>
              <a:t>Differential Diagnosis of Pallor</a:t>
            </a:r>
          </a:p>
        </p:txBody>
      </p:sp>
    </p:spTree>
    <p:extLst>
      <p:ext uri="{BB962C8B-B14F-4D97-AF65-F5344CB8AC3E}">
        <p14:creationId xmlns:p14="http://schemas.microsoft.com/office/powerpoint/2010/main" val="784064109"/>
      </p:ext>
    </p:extLst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B8074-56C7-A114-65C6-FA20B4B35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5B1A7DA-7CC2-1A97-E29F-E35EF6CF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5511AAC-4D79-F861-824E-3B535518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6D5B5796-A82D-90C9-8342-41E42C0E032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D29F8F7E-1AA1-C113-CB63-9319FD68095A}"/>
              </a:ext>
            </a:extLst>
          </p:cNvPr>
          <p:cNvSpPr txBox="1">
            <a:spLocks/>
          </p:cNvSpPr>
          <p:nvPr/>
        </p:nvSpPr>
        <p:spPr>
          <a:xfrm>
            <a:off x="1123949" y="-206578"/>
            <a:ext cx="10118673" cy="2714625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/>
            <a:r>
              <a:rPr lang="en-US" sz="5400" dirty="0">
                <a:solidFill>
                  <a:schemeClr val="bg1"/>
                </a:solidFill>
                <a:latin typeface="Arial Black" panose="020B0A04020102020204" pitchFamily="34" charset="0"/>
              </a:rPr>
              <a:t>Differential Diagnosis of Pallor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E1651FF9-61EC-8645-153F-2D3081E3324E}"/>
              </a:ext>
            </a:extLst>
          </p:cNvPr>
          <p:cNvSpPr/>
          <p:nvPr/>
        </p:nvSpPr>
        <p:spPr>
          <a:xfrm>
            <a:off x="0" y="2383436"/>
            <a:ext cx="12192000" cy="447456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DBA56018-5355-36BD-7C97-652C2978AAF6}"/>
              </a:ext>
            </a:extLst>
          </p:cNvPr>
          <p:cNvSpPr txBox="1">
            <a:spLocks/>
          </p:cNvSpPr>
          <p:nvPr/>
        </p:nvSpPr>
        <p:spPr>
          <a:xfrm>
            <a:off x="611941" y="3957936"/>
            <a:ext cx="4872115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Pallor with anemia</a:t>
            </a:r>
          </a:p>
        </p:txBody>
      </p:sp>
      <p:sp>
        <p:nvSpPr>
          <p:cNvPr id="10" name="عنوان 1">
            <a:extLst>
              <a:ext uri="{FF2B5EF4-FFF2-40B4-BE49-F238E27FC236}">
                <a16:creationId xmlns:a16="http://schemas.microsoft.com/office/drawing/2014/main" id="{E1746563-3231-CBE0-80E4-B053EC84E99D}"/>
              </a:ext>
            </a:extLst>
          </p:cNvPr>
          <p:cNvSpPr txBox="1">
            <a:spLocks/>
          </p:cNvSpPr>
          <p:nvPr/>
        </p:nvSpPr>
        <p:spPr>
          <a:xfrm>
            <a:off x="6707940" y="3957936"/>
            <a:ext cx="4872115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Pallor without anemia</a:t>
            </a:r>
          </a:p>
        </p:txBody>
      </p:sp>
    </p:spTree>
    <p:extLst>
      <p:ext uri="{BB962C8B-B14F-4D97-AF65-F5344CB8AC3E}">
        <p14:creationId xmlns:p14="http://schemas.microsoft.com/office/powerpoint/2010/main" val="3737531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67B3C-C326-D228-34E3-8F31AE9B5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A020370-BA84-897B-1D85-D0972EC55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INTRODUCTION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0845425-1D15-7C0E-AA4D-DB68AFF36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1825625"/>
            <a:ext cx="10515599" cy="4667250"/>
          </a:xfrm>
        </p:spPr>
        <p:txBody>
          <a:bodyPr anchor="ctr">
            <a:normAutofit lnSpcReduction="10000"/>
          </a:bodyPr>
          <a:lstStyle/>
          <a:p>
            <a:pPr marL="457200" indent="-457200" algn="just" rtl="0"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Pallor is a common clinical sign encountered in children and may be the first indication of an underlying systemic condition. </a:t>
            </a:r>
          </a:p>
          <a:p>
            <a:pPr marL="457200" indent="-457200" algn="just" rtl="0">
              <a:buClr>
                <a:srgbClr val="62C69E"/>
              </a:buClr>
            </a:pPr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marL="457200" indent="-457200" algn="just" rtl="0"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Although often associated with anemia, pallor can result from non-hematological causes. </a:t>
            </a:r>
          </a:p>
          <a:p>
            <a:pPr marL="457200" indent="-457200" algn="just" rtl="0">
              <a:buClr>
                <a:srgbClr val="62C69E"/>
              </a:buClr>
            </a:pPr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marL="457200" indent="-457200" algn="just" rtl="0"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Recognizing pallor requires differentiating between benign physiological variants and life-threatening hematological, malignant, or systemic disorders. </a:t>
            </a:r>
          </a:p>
          <a:p>
            <a:pPr marL="457200" indent="-457200" algn="just" rtl="0">
              <a:buClr>
                <a:srgbClr val="62C69E"/>
              </a:buClr>
            </a:pPr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marL="457200" indent="-457200" algn="just" rtl="0"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Pallor is a clinical sign rather than a diagnosis itself.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88E38CC6-D02D-4659-747A-42B88A37CBBF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12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>
      <p:transition spd="slow">
        <p:push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F4C14-056B-C44F-44E7-71D6452B9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623B5B8-F51C-BE8A-AF7D-0FC5B0FA2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2A3A6A5-1B21-4669-D45F-F4A56DEF8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DEA92654-B2B6-ACD9-9C8B-D7FA484D3FC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E33FCD69-5B8A-2FB0-CBD3-0C0DB9561A22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C6FED2C0-3B81-B101-05D8-473C022809E2}"/>
              </a:ext>
            </a:extLst>
          </p:cNvPr>
          <p:cNvSpPr txBox="1">
            <a:spLocks/>
          </p:cNvSpPr>
          <p:nvPr/>
        </p:nvSpPr>
        <p:spPr>
          <a:xfrm>
            <a:off x="1223885" y="42862"/>
            <a:ext cx="658599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Pallor with anemia</a:t>
            </a:r>
          </a:p>
        </p:txBody>
      </p:sp>
      <p:sp>
        <p:nvSpPr>
          <p:cNvPr id="11" name="عنصر نائب للمحتوى 2">
            <a:extLst>
              <a:ext uri="{FF2B5EF4-FFF2-40B4-BE49-F238E27FC236}">
                <a16:creationId xmlns:a16="http://schemas.microsoft.com/office/drawing/2014/main" id="{A38E04F6-CE35-A9CC-E99C-A573CC377EA2}"/>
              </a:ext>
            </a:extLst>
          </p:cNvPr>
          <p:cNvSpPr txBox="1">
            <a:spLocks/>
          </p:cNvSpPr>
          <p:nvPr/>
        </p:nvSpPr>
        <p:spPr>
          <a:xfrm>
            <a:off x="1123950" y="1825625"/>
            <a:ext cx="6501581" cy="4351338"/>
          </a:xfrm>
          <a:prstGeom prst="rect">
            <a:avLst/>
          </a:prstGeom>
        </p:spPr>
        <p:txBody>
          <a:bodyPr vert="horz" lIns="91440" tIns="45720" rIns="91440" bIns="45720" rtlCol="1" anchor="t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Occurs when the bone marrow cannot produce sufficient RBCs.</a:t>
            </a:r>
          </a:p>
          <a:p>
            <a: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4C59B078-7A25-F270-D2D5-DC28DC95C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5531" y="1503362"/>
            <a:ext cx="4147369" cy="4351338"/>
          </a:xfrm>
          <a:prstGeom prst="rect">
            <a:avLst/>
          </a:prstGeom>
        </p:spPr>
      </p:pic>
      <p:sp>
        <p:nvSpPr>
          <p:cNvPr id="17" name="مربع نص 16">
            <a:extLst>
              <a:ext uri="{FF2B5EF4-FFF2-40B4-BE49-F238E27FC236}">
                <a16:creationId xmlns:a16="http://schemas.microsoft.com/office/drawing/2014/main" id="{49163473-CCBE-37BD-856C-F080DC2F5560}"/>
              </a:ext>
            </a:extLst>
          </p:cNvPr>
          <p:cNvSpPr txBox="1"/>
          <p:nvPr/>
        </p:nvSpPr>
        <p:spPr>
          <a:xfrm>
            <a:off x="1105177" y="1366014"/>
            <a:ext cx="61012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2C69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Decreased red blood cell production</a:t>
            </a:r>
          </a:p>
        </p:txBody>
      </p:sp>
    </p:spTree>
    <p:extLst>
      <p:ext uri="{BB962C8B-B14F-4D97-AF65-F5344CB8AC3E}">
        <p14:creationId xmlns:p14="http://schemas.microsoft.com/office/powerpoint/2010/main" val="9418020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0DCA0-534B-853A-F7FB-8748346F3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3830256-B471-DAD3-8263-BCC9F4874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CAD68F2-18F4-F911-CB92-F949BFB9FB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11985B0-0575-CEA4-AB81-5F9A9ED0B50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8258E081-5FF3-551C-DBBE-8F2423158CEE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92FDD5A6-F4C5-7F57-6005-23FEF92CD08B}"/>
              </a:ext>
            </a:extLst>
          </p:cNvPr>
          <p:cNvSpPr txBox="1">
            <a:spLocks/>
          </p:cNvSpPr>
          <p:nvPr/>
        </p:nvSpPr>
        <p:spPr>
          <a:xfrm>
            <a:off x="1223885" y="42862"/>
            <a:ext cx="658599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Pallor with anemia</a:t>
            </a:r>
          </a:p>
        </p:txBody>
      </p:sp>
      <p:sp>
        <p:nvSpPr>
          <p:cNvPr id="11" name="عنصر نائب للمحتوى 2">
            <a:extLst>
              <a:ext uri="{FF2B5EF4-FFF2-40B4-BE49-F238E27FC236}">
                <a16:creationId xmlns:a16="http://schemas.microsoft.com/office/drawing/2014/main" id="{5E920038-F756-C286-2277-159CBD2301B2}"/>
              </a:ext>
            </a:extLst>
          </p:cNvPr>
          <p:cNvSpPr txBox="1">
            <a:spLocks/>
          </p:cNvSpPr>
          <p:nvPr/>
        </p:nvSpPr>
        <p:spPr>
          <a:xfrm>
            <a:off x="1123950" y="1825625"/>
            <a:ext cx="6501581" cy="1003300"/>
          </a:xfrm>
          <a:prstGeom prst="rect">
            <a:avLst/>
          </a:prstGeom>
        </p:spPr>
        <p:txBody>
          <a:bodyPr vert="horz" lIns="91440" tIns="45720" rIns="91440" bIns="45720" rtlCol="1" anchor="t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A. Nutritional Deficiency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D27C99EC-BCD9-9699-0B39-4DC234532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5531" y="1503362"/>
            <a:ext cx="4147369" cy="4351338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365E451E-20DE-8C77-3520-68AA17D7604F}"/>
              </a:ext>
            </a:extLst>
          </p:cNvPr>
          <p:cNvSpPr txBox="1"/>
          <p:nvPr/>
        </p:nvSpPr>
        <p:spPr>
          <a:xfrm>
            <a:off x="1123950" y="2327275"/>
            <a:ext cx="6100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Bone Marrow Failure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E73F12B7-C8EC-08DB-AB87-077019658B0A}"/>
              </a:ext>
            </a:extLst>
          </p:cNvPr>
          <p:cNvSpPr txBox="1"/>
          <p:nvPr/>
        </p:nvSpPr>
        <p:spPr>
          <a:xfrm>
            <a:off x="1123950" y="2828925"/>
            <a:ext cx="6100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Bone Marrow Infiltration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80A841EC-F298-4810-6ACF-D8649E35EFBC}"/>
              </a:ext>
            </a:extLst>
          </p:cNvPr>
          <p:cNvSpPr txBox="1"/>
          <p:nvPr/>
        </p:nvSpPr>
        <p:spPr>
          <a:xfrm>
            <a:off x="1123950" y="3272236"/>
            <a:ext cx="6100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D. Chronic Disease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FB4157C9-6128-4393-167E-3D2E1A108B3F}"/>
              </a:ext>
            </a:extLst>
          </p:cNvPr>
          <p:cNvSpPr txBox="1"/>
          <p:nvPr/>
        </p:nvSpPr>
        <p:spPr>
          <a:xfrm>
            <a:off x="1123950" y="3694575"/>
            <a:ext cx="6100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E. Endocrine Disorders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DF3283CA-A78C-1F03-A3F7-546EA03F8D07}"/>
              </a:ext>
            </a:extLst>
          </p:cNvPr>
          <p:cNvSpPr txBox="1"/>
          <p:nvPr/>
        </p:nvSpPr>
        <p:spPr>
          <a:xfrm>
            <a:off x="1105177" y="1366014"/>
            <a:ext cx="61012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2C69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Decreased red blood cell production</a:t>
            </a:r>
          </a:p>
        </p:txBody>
      </p:sp>
    </p:spTree>
    <p:extLst>
      <p:ext uri="{BB962C8B-B14F-4D97-AF65-F5344CB8AC3E}">
        <p14:creationId xmlns:p14="http://schemas.microsoft.com/office/powerpoint/2010/main" val="16696784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6A69D-332C-D603-A44A-6080F80E8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79077E0-4146-3228-E227-73B667462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8C30A7E-FBA8-58CC-1EDF-91CCE29DB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F0DA7B38-E5E7-E2A8-1926-99321AE4E5E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2CDB4A4B-28D6-E560-4062-FFE112FE78C1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0D3C3E2C-3D04-BCD4-3ACA-18CCE431E0B6}"/>
              </a:ext>
            </a:extLst>
          </p:cNvPr>
          <p:cNvSpPr txBox="1">
            <a:spLocks/>
          </p:cNvSpPr>
          <p:nvPr/>
        </p:nvSpPr>
        <p:spPr>
          <a:xfrm>
            <a:off x="1223885" y="42862"/>
            <a:ext cx="658599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Pallor with anemia</a:t>
            </a:r>
          </a:p>
        </p:txBody>
      </p:sp>
      <p:sp>
        <p:nvSpPr>
          <p:cNvPr id="11" name="عنصر نائب للمحتوى 2">
            <a:extLst>
              <a:ext uri="{FF2B5EF4-FFF2-40B4-BE49-F238E27FC236}">
                <a16:creationId xmlns:a16="http://schemas.microsoft.com/office/drawing/2014/main" id="{3DCEBC10-849C-C3BF-54DE-8CB189604B20}"/>
              </a:ext>
            </a:extLst>
          </p:cNvPr>
          <p:cNvSpPr txBox="1">
            <a:spLocks/>
          </p:cNvSpPr>
          <p:nvPr/>
        </p:nvSpPr>
        <p:spPr>
          <a:xfrm>
            <a:off x="1123950" y="1825625"/>
            <a:ext cx="6501581" cy="1003300"/>
          </a:xfrm>
          <a:prstGeom prst="rect">
            <a:avLst/>
          </a:prstGeom>
        </p:spPr>
        <p:txBody>
          <a:bodyPr vert="horz" lIns="91440" tIns="45720" rIns="91440" bIns="45720" rtlCol="1" anchor="t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A. Nutritional Deficiency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D1D747F1-9B1C-2CB0-D7EC-F7E1B76C3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5531" y="1503362"/>
            <a:ext cx="4147369" cy="4351338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9D0DD0C3-7F00-38D4-B9E0-10CF5B5C34F2}"/>
              </a:ext>
            </a:extLst>
          </p:cNvPr>
          <p:cNvSpPr txBox="1"/>
          <p:nvPr/>
        </p:nvSpPr>
        <p:spPr>
          <a:xfrm>
            <a:off x="1123950" y="3766321"/>
            <a:ext cx="6100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Bone Marrow Failure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9507C68B-DC9A-6E99-EAB7-09688229DDF6}"/>
              </a:ext>
            </a:extLst>
          </p:cNvPr>
          <p:cNvSpPr txBox="1"/>
          <p:nvPr/>
        </p:nvSpPr>
        <p:spPr>
          <a:xfrm>
            <a:off x="1123950" y="4267971"/>
            <a:ext cx="6100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Bone Marrow Infiltration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D1345C7D-D58B-74CD-AC34-D85C5B397D8D}"/>
              </a:ext>
            </a:extLst>
          </p:cNvPr>
          <p:cNvSpPr txBox="1"/>
          <p:nvPr/>
        </p:nvSpPr>
        <p:spPr>
          <a:xfrm>
            <a:off x="1123950" y="4711282"/>
            <a:ext cx="6100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D. Chronic Disease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A14B4CCC-DB28-AE46-1C4D-07140A3183C5}"/>
              </a:ext>
            </a:extLst>
          </p:cNvPr>
          <p:cNvSpPr txBox="1"/>
          <p:nvPr/>
        </p:nvSpPr>
        <p:spPr>
          <a:xfrm>
            <a:off x="1123950" y="5133621"/>
            <a:ext cx="6100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E. Endocrine Disorders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9A522CA7-8B8B-EC7C-9F15-D8E861B4A1C6}"/>
              </a:ext>
            </a:extLst>
          </p:cNvPr>
          <p:cNvSpPr txBox="1"/>
          <p:nvPr/>
        </p:nvSpPr>
        <p:spPr>
          <a:xfrm>
            <a:off x="1181368" y="2476406"/>
            <a:ext cx="61009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Iron deficiency anemia (most common worldwide)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Vitamin B12 deficiency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Folate deficiency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254C2E3B-2145-2D16-F6DF-DF349FE122F9}"/>
              </a:ext>
            </a:extLst>
          </p:cNvPr>
          <p:cNvSpPr txBox="1"/>
          <p:nvPr/>
        </p:nvSpPr>
        <p:spPr>
          <a:xfrm>
            <a:off x="1105177" y="1366014"/>
            <a:ext cx="61012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2C69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Decreased red blood cell production</a:t>
            </a:r>
          </a:p>
        </p:txBody>
      </p:sp>
    </p:spTree>
    <p:extLst>
      <p:ext uri="{BB962C8B-B14F-4D97-AF65-F5344CB8AC3E}">
        <p14:creationId xmlns:p14="http://schemas.microsoft.com/office/powerpoint/2010/main" val="9571423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BCF04-B562-E421-A0E6-BF17CCCC7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9082A29-5AE7-14EE-6436-275967B37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E47233C-9940-BD10-F091-13FCCDB1D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CD69BA40-1078-5361-0B25-C571DD5E924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A329CB46-C75D-F433-0EE9-326718DFE68D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02B788F7-CE0F-08AF-2572-347BF4A5710F}"/>
              </a:ext>
            </a:extLst>
          </p:cNvPr>
          <p:cNvSpPr txBox="1">
            <a:spLocks/>
          </p:cNvSpPr>
          <p:nvPr/>
        </p:nvSpPr>
        <p:spPr>
          <a:xfrm>
            <a:off x="1223885" y="42862"/>
            <a:ext cx="658599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Pallor with anemia</a:t>
            </a:r>
          </a:p>
        </p:txBody>
      </p:sp>
      <p:sp>
        <p:nvSpPr>
          <p:cNvPr id="11" name="عنصر نائب للمحتوى 2">
            <a:extLst>
              <a:ext uri="{FF2B5EF4-FFF2-40B4-BE49-F238E27FC236}">
                <a16:creationId xmlns:a16="http://schemas.microsoft.com/office/drawing/2014/main" id="{C56FCAF4-1F7D-3889-C749-589669B48E5C}"/>
              </a:ext>
            </a:extLst>
          </p:cNvPr>
          <p:cNvSpPr txBox="1">
            <a:spLocks/>
          </p:cNvSpPr>
          <p:nvPr/>
        </p:nvSpPr>
        <p:spPr>
          <a:xfrm>
            <a:off x="1123950" y="1825625"/>
            <a:ext cx="6501581" cy="1003300"/>
          </a:xfrm>
          <a:prstGeom prst="rect">
            <a:avLst/>
          </a:prstGeom>
        </p:spPr>
        <p:txBody>
          <a:bodyPr vert="horz" lIns="91440" tIns="45720" rIns="91440" bIns="45720" rtlCol="1" anchor="t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A. Nutritional Deficiency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8A2A4A3B-F095-8FA1-4068-57ADC5C34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5531" y="1503362"/>
            <a:ext cx="4147369" cy="4351338"/>
          </a:xfrm>
          <a:prstGeom prst="rect">
            <a:avLst/>
          </a:prstGeom>
        </p:spPr>
      </p:pic>
      <p:sp>
        <p:nvSpPr>
          <p:cNvPr id="17" name="مربع نص 16">
            <a:extLst>
              <a:ext uri="{FF2B5EF4-FFF2-40B4-BE49-F238E27FC236}">
                <a16:creationId xmlns:a16="http://schemas.microsoft.com/office/drawing/2014/main" id="{B735D2DA-56E3-B163-8987-AE5249C00788}"/>
              </a:ext>
            </a:extLst>
          </p:cNvPr>
          <p:cNvSpPr txBox="1"/>
          <p:nvPr/>
        </p:nvSpPr>
        <p:spPr>
          <a:xfrm>
            <a:off x="1123950" y="4043121"/>
            <a:ext cx="6100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Bone Marrow Infiltration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40139B94-7741-0BD7-553D-F64DDCB26E38}"/>
              </a:ext>
            </a:extLst>
          </p:cNvPr>
          <p:cNvSpPr txBox="1"/>
          <p:nvPr/>
        </p:nvSpPr>
        <p:spPr>
          <a:xfrm>
            <a:off x="1123950" y="4486432"/>
            <a:ext cx="6100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D. Chronic Disease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1EA0D33D-41F4-B197-E973-67A827EA36B8}"/>
              </a:ext>
            </a:extLst>
          </p:cNvPr>
          <p:cNvSpPr txBox="1"/>
          <p:nvPr/>
        </p:nvSpPr>
        <p:spPr>
          <a:xfrm>
            <a:off x="1123950" y="4908771"/>
            <a:ext cx="6100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E. Endocrine Disorders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4A3472E-CC40-0EF5-334D-1BF6FD19043A}"/>
              </a:ext>
            </a:extLst>
          </p:cNvPr>
          <p:cNvSpPr txBox="1"/>
          <p:nvPr/>
        </p:nvSpPr>
        <p:spPr>
          <a:xfrm>
            <a:off x="1181368" y="2896127"/>
            <a:ext cx="610099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bg2">
                    <a:lumMod val="25000"/>
                  </a:schemeClr>
                </a:solidFill>
              </a:rPr>
              <a:t>Aplastic anemia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bg2">
                    <a:lumMod val="25000"/>
                  </a:schemeClr>
                </a:solidFill>
              </a:rPr>
              <a:t>Fanconi anemia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bg2">
                    <a:lumMod val="25000"/>
                  </a:schemeClr>
                </a:solidFill>
              </a:rPr>
              <a:t>Diamond–Blackfan anemia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51B8AFA1-40AF-B64C-146F-50819CF5B53E}"/>
              </a:ext>
            </a:extLst>
          </p:cNvPr>
          <p:cNvSpPr txBox="1"/>
          <p:nvPr/>
        </p:nvSpPr>
        <p:spPr>
          <a:xfrm>
            <a:off x="1105177" y="1366014"/>
            <a:ext cx="61012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2C69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Decreased red blood cell production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88BACCD4-9CFF-1582-6816-2B432AB0C298}"/>
              </a:ext>
            </a:extLst>
          </p:cNvPr>
          <p:cNvSpPr txBox="1"/>
          <p:nvPr/>
        </p:nvSpPr>
        <p:spPr>
          <a:xfrm>
            <a:off x="1123950" y="2327275"/>
            <a:ext cx="6100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Bone Marrow Failure</a:t>
            </a:r>
          </a:p>
        </p:txBody>
      </p:sp>
    </p:spTree>
    <p:extLst>
      <p:ext uri="{BB962C8B-B14F-4D97-AF65-F5344CB8AC3E}">
        <p14:creationId xmlns:p14="http://schemas.microsoft.com/office/powerpoint/2010/main" val="20656317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480FF-EAEC-45EB-783E-E4865E052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E670905-41D0-D2DB-79CE-CCFA72D85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98BCB66-F5A3-FC15-E071-764B10B58A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D75A3FBB-589C-16DC-41D6-3ABB59456CD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09ADB828-0B10-B979-0BD1-D62C14C16B95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54AAC328-E904-1528-2A25-7070B93E3623}"/>
              </a:ext>
            </a:extLst>
          </p:cNvPr>
          <p:cNvSpPr txBox="1">
            <a:spLocks/>
          </p:cNvSpPr>
          <p:nvPr/>
        </p:nvSpPr>
        <p:spPr>
          <a:xfrm>
            <a:off x="1223885" y="42862"/>
            <a:ext cx="658599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Pallor with anemia</a:t>
            </a:r>
          </a:p>
        </p:txBody>
      </p:sp>
      <p:sp>
        <p:nvSpPr>
          <p:cNvPr id="11" name="عنصر نائب للمحتوى 2">
            <a:extLst>
              <a:ext uri="{FF2B5EF4-FFF2-40B4-BE49-F238E27FC236}">
                <a16:creationId xmlns:a16="http://schemas.microsoft.com/office/drawing/2014/main" id="{F75760B0-72C0-0AB1-4FB1-ABCF8FE9C7EF}"/>
              </a:ext>
            </a:extLst>
          </p:cNvPr>
          <p:cNvSpPr txBox="1">
            <a:spLocks/>
          </p:cNvSpPr>
          <p:nvPr/>
        </p:nvSpPr>
        <p:spPr>
          <a:xfrm>
            <a:off x="1123950" y="1825625"/>
            <a:ext cx="6501581" cy="1003300"/>
          </a:xfrm>
          <a:prstGeom prst="rect">
            <a:avLst/>
          </a:prstGeom>
        </p:spPr>
        <p:txBody>
          <a:bodyPr vert="horz" lIns="91440" tIns="45720" rIns="91440" bIns="45720" rtlCol="1" anchor="t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A. Nutritional Deficiency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F984EE60-DC10-B133-C845-81E7FFC4C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5531" y="1503362"/>
            <a:ext cx="4147369" cy="4351338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8D80200F-F30E-6BDB-35EC-54C23E64ACCA}"/>
              </a:ext>
            </a:extLst>
          </p:cNvPr>
          <p:cNvSpPr txBox="1"/>
          <p:nvPr/>
        </p:nvSpPr>
        <p:spPr>
          <a:xfrm>
            <a:off x="1123950" y="2327275"/>
            <a:ext cx="6100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Bone Marrow Failure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C431927B-8CF3-A832-2A0C-80DF405B2127}"/>
              </a:ext>
            </a:extLst>
          </p:cNvPr>
          <p:cNvSpPr txBox="1"/>
          <p:nvPr/>
        </p:nvSpPr>
        <p:spPr>
          <a:xfrm>
            <a:off x="1123950" y="4246592"/>
            <a:ext cx="6100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D. Chronic Disease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4F696E13-77F0-FCEA-5F1D-EE839DD13F12}"/>
              </a:ext>
            </a:extLst>
          </p:cNvPr>
          <p:cNvSpPr txBox="1"/>
          <p:nvPr/>
        </p:nvSpPr>
        <p:spPr>
          <a:xfrm>
            <a:off x="1123950" y="4668931"/>
            <a:ext cx="6100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E. Endocrine Disorders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9CDC20F3-7958-4EA8-101F-694FA5EC459B}"/>
              </a:ext>
            </a:extLst>
          </p:cNvPr>
          <p:cNvSpPr txBox="1"/>
          <p:nvPr/>
        </p:nvSpPr>
        <p:spPr>
          <a:xfrm>
            <a:off x="1181368" y="3270878"/>
            <a:ext cx="610099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bg2">
                    <a:lumMod val="25000"/>
                  </a:schemeClr>
                </a:solidFill>
              </a:rPr>
              <a:t>Acute leukemia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bg2">
                    <a:lumMod val="25000"/>
                  </a:schemeClr>
                </a:solidFill>
              </a:rPr>
              <a:t>Lymphoma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bg2">
                    <a:lumMod val="25000"/>
                  </a:schemeClr>
                </a:solidFill>
              </a:rPr>
              <a:t>Neuroblastoma metastasis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E3FCADD6-05D9-EE55-9E47-BB9FF4F01DBF}"/>
              </a:ext>
            </a:extLst>
          </p:cNvPr>
          <p:cNvSpPr txBox="1"/>
          <p:nvPr/>
        </p:nvSpPr>
        <p:spPr>
          <a:xfrm>
            <a:off x="1123950" y="2828925"/>
            <a:ext cx="6100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Bone Marrow Infiltration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A0FE1BD6-C2F1-82CA-DA96-13890D241A9D}"/>
              </a:ext>
            </a:extLst>
          </p:cNvPr>
          <p:cNvSpPr txBox="1"/>
          <p:nvPr/>
        </p:nvSpPr>
        <p:spPr>
          <a:xfrm>
            <a:off x="1105177" y="1366014"/>
            <a:ext cx="61012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2C69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Decreased red blood cell production</a:t>
            </a:r>
          </a:p>
        </p:txBody>
      </p:sp>
    </p:spTree>
    <p:extLst>
      <p:ext uri="{BB962C8B-B14F-4D97-AF65-F5344CB8AC3E}">
        <p14:creationId xmlns:p14="http://schemas.microsoft.com/office/powerpoint/2010/main" val="1876174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661AC-AAED-A536-D765-874D9D72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24669DC-1A49-C186-A45D-05244A634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1235CB2-31A5-E0E4-CA26-09F9A9E351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79C99BBC-4959-F470-C934-DFD0DCEF65B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B963C6C6-7F6D-C9E1-5151-764444F417A6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BEEB8AE3-2EC9-4CB8-8954-E0387B76644A}"/>
              </a:ext>
            </a:extLst>
          </p:cNvPr>
          <p:cNvSpPr txBox="1">
            <a:spLocks/>
          </p:cNvSpPr>
          <p:nvPr/>
        </p:nvSpPr>
        <p:spPr>
          <a:xfrm>
            <a:off x="1223885" y="42862"/>
            <a:ext cx="658599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Pallor with anemia</a:t>
            </a:r>
          </a:p>
        </p:txBody>
      </p:sp>
      <p:sp>
        <p:nvSpPr>
          <p:cNvPr id="11" name="عنصر نائب للمحتوى 2">
            <a:extLst>
              <a:ext uri="{FF2B5EF4-FFF2-40B4-BE49-F238E27FC236}">
                <a16:creationId xmlns:a16="http://schemas.microsoft.com/office/drawing/2014/main" id="{5DAAA309-45A1-88AE-3AC8-DFC91E6F3101}"/>
              </a:ext>
            </a:extLst>
          </p:cNvPr>
          <p:cNvSpPr txBox="1">
            <a:spLocks/>
          </p:cNvSpPr>
          <p:nvPr/>
        </p:nvSpPr>
        <p:spPr>
          <a:xfrm>
            <a:off x="1123950" y="1825625"/>
            <a:ext cx="6501581" cy="1003300"/>
          </a:xfrm>
          <a:prstGeom prst="rect">
            <a:avLst/>
          </a:prstGeom>
        </p:spPr>
        <p:txBody>
          <a:bodyPr vert="horz" lIns="91440" tIns="45720" rIns="91440" bIns="45720" rtlCol="1" anchor="t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A. Nutritional Deficiency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A442E661-FD2B-1D03-85B5-F090E3762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5531" y="1503362"/>
            <a:ext cx="4147369" cy="4351338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6174E869-54FA-5BE3-FD9B-96CC4453EF5F}"/>
              </a:ext>
            </a:extLst>
          </p:cNvPr>
          <p:cNvSpPr txBox="1"/>
          <p:nvPr/>
        </p:nvSpPr>
        <p:spPr>
          <a:xfrm>
            <a:off x="1123950" y="2327275"/>
            <a:ext cx="6100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Bone Marrow Failure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91C3AD62-DDEB-EE94-3221-DB1B4B80A51E}"/>
              </a:ext>
            </a:extLst>
          </p:cNvPr>
          <p:cNvSpPr txBox="1"/>
          <p:nvPr/>
        </p:nvSpPr>
        <p:spPr>
          <a:xfrm>
            <a:off x="1123950" y="4668931"/>
            <a:ext cx="6100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E. Endocrine Disorders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AFEEE487-744F-1907-1790-4AE91C0BFDD8}"/>
              </a:ext>
            </a:extLst>
          </p:cNvPr>
          <p:cNvSpPr txBox="1"/>
          <p:nvPr/>
        </p:nvSpPr>
        <p:spPr>
          <a:xfrm>
            <a:off x="1181368" y="3690598"/>
            <a:ext cx="610099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Chronic kidney disease (↓ erythropoietin)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Chronic inflammatory diseases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Malignancy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20E8558B-1588-A226-5519-0BC33EFDD82D}"/>
              </a:ext>
            </a:extLst>
          </p:cNvPr>
          <p:cNvSpPr txBox="1"/>
          <p:nvPr/>
        </p:nvSpPr>
        <p:spPr>
          <a:xfrm>
            <a:off x="1123950" y="2828925"/>
            <a:ext cx="6100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Bone Marrow Infiltration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8BA69C8-DC8E-5662-7CEA-08F6A56BAA78}"/>
              </a:ext>
            </a:extLst>
          </p:cNvPr>
          <p:cNvSpPr txBox="1"/>
          <p:nvPr/>
        </p:nvSpPr>
        <p:spPr>
          <a:xfrm>
            <a:off x="1123950" y="3272236"/>
            <a:ext cx="6100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D. Chronic Disease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C2895D6A-E3EB-E781-BE0C-A0F113E2054F}"/>
              </a:ext>
            </a:extLst>
          </p:cNvPr>
          <p:cNvSpPr txBox="1"/>
          <p:nvPr/>
        </p:nvSpPr>
        <p:spPr>
          <a:xfrm>
            <a:off x="1105177" y="1366014"/>
            <a:ext cx="61012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2C69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Decreased red blood cell production</a:t>
            </a:r>
          </a:p>
        </p:txBody>
      </p:sp>
    </p:spTree>
    <p:extLst>
      <p:ext uri="{BB962C8B-B14F-4D97-AF65-F5344CB8AC3E}">
        <p14:creationId xmlns:p14="http://schemas.microsoft.com/office/powerpoint/2010/main" val="11596510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F82A1-4DFE-9136-526D-ABEF011BF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8ACE053-5498-143E-B1BD-1B36BC7F7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857FEFB-245F-01BB-E754-D144D8F08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E7F54DA9-7657-D90F-9886-5FA11F0E474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98170599-E59F-6637-1B15-AB7F2F2D1E44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55A8113E-6CCD-B488-CB3C-6AECB22DE868}"/>
              </a:ext>
            </a:extLst>
          </p:cNvPr>
          <p:cNvSpPr txBox="1">
            <a:spLocks/>
          </p:cNvSpPr>
          <p:nvPr/>
        </p:nvSpPr>
        <p:spPr>
          <a:xfrm>
            <a:off x="1223885" y="42862"/>
            <a:ext cx="658599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Pallor with anemia</a:t>
            </a:r>
          </a:p>
        </p:txBody>
      </p:sp>
      <p:sp>
        <p:nvSpPr>
          <p:cNvPr id="11" name="عنصر نائب للمحتوى 2">
            <a:extLst>
              <a:ext uri="{FF2B5EF4-FFF2-40B4-BE49-F238E27FC236}">
                <a16:creationId xmlns:a16="http://schemas.microsoft.com/office/drawing/2014/main" id="{8F7FE6BE-23A2-BE5D-A364-91BFFE6C1C6C}"/>
              </a:ext>
            </a:extLst>
          </p:cNvPr>
          <p:cNvSpPr txBox="1">
            <a:spLocks/>
          </p:cNvSpPr>
          <p:nvPr/>
        </p:nvSpPr>
        <p:spPr>
          <a:xfrm>
            <a:off x="1123950" y="1825625"/>
            <a:ext cx="6501581" cy="1003300"/>
          </a:xfrm>
          <a:prstGeom prst="rect">
            <a:avLst/>
          </a:prstGeom>
        </p:spPr>
        <p:txBody>
          <a:bodyPr vert="horz" lIns="91440" tIns="45720" rIns="91440" bIns="45720" rtlCol="1" anchor="t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A. Nutritional Deficiency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BA57C480-0409-4D2A-B91A-BD13041F2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5531" y="1503362"/>
            <a:ext cx="4147369" cy="4351338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A8F11FA-17C5-C16E-1309-7593A9D9953B}"/>
              </a:ext>
            </a:extLst>
          </p:cNvPr>
          <p:cNvSpPr txBox="1"/>
          <p:nvPr/>
        </p:nvSpPr>
        <p:spPr>
          <a:xfrm>
            <a:off x="1123950" y="2327275"/>
            <a:ext cx="6100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Bone Marrow Failure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B8106EDC-7FB9-840E-CEF1-7ED89ADF8D29}"/>
              </a:ext>
            </a:extLst>
          </p:cNvPr>
          <p:cNvSpPr txBox="1"/>
          <p:nvPr/>
        </p:nvSpPr>
        <p:spPr>
          <a:xfrm>
            <a:off x="1123950" y="2828925"/>
            <a:ext cx="6100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Bone Marrow Infiltration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AEB46B48-4F80-3E3D-245A-CD409B402BAE}"/>
              </a:ext>
            </a:extLst>
          </p:cNvPr>
          <p:cNvSpPr txBox="1"/>
          <p:nvPr/>
        </p:nvSpPr>
        <p:spPr>
          <a:xfrm>
            <a:off x="1123950" y="3272236"/>
            <a:ext cx="6100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D. Chronic Disease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0DF2288C-54FB-A456-5880-9B650F2CDEEE}"/>
              </a:ext>
            </a:extLst>
          </p:cNvPr>
          <p:cNvSpPr txBox="1"/>
          <p:nvPr/>
        </p:nvSpPr>
        <p:spPr>
          <a:xfrm>
            <a:off x="1123950" y="3694575"/>
            <a:ext cx="6100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E. Endocrine Disorders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21098CEC-0A15-42D6-7022-3E0E90D6B85C}"/>
              </a:ext>
            </a:extLst>
          </p:cNvPr>
          <p:cNvSpPr txBox="1"/>
          <p:nvPr/>
        </p:nvSpPr>
        <p:spPr>
          <a:xfrm>
            <a:off x="1181368" y="4110319"/>
            <a:ext cx="61009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Hypothyroidism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Pituitary insufficiency (rare)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1B1B08C3-0FBE-25D6-A409-53CD0A11928B}"/>
              </a:ext>
            </a:extLst>
          </p:cNvPr>
          <p:cNvSpPr txBox="1"/>
          <p:nvPr/>
        </p:nvSpPr>
        <p:spPr>
          <a:xfrm>
            <a:off x="1105177" y="1366014"/>
            <a:ext cx="61012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2C69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Decreased red blood cell production</a:t>
            </a:r>
          </a:p>
        </p:txBody>
      </p:sp>
    </p:spTree>
    <p:extLst>
      <p:ext uri="{BB962C8B-B14F-4D97-AF65-F5344CB8AC3E}">
        <p14:creationId xmlns:p14="http://schemas.microsoft.com/office/powerpoint/2010/main" val="32341522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AE2C4-3D00-5633-784D-9F1A0AF3C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CA0085D-539A-66C3-1E75-050010BCF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F23663D-2057-7E16-038C-BC165C665D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D1730891-2F7C-8ECD-6E2F-EC05E29F2D5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0F7C1F4A-AB02-9447-3F7A-31E9A42EBA77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5F4FCB11-7FC5-F4C0-FE57-A3F8B618619B}"/>
              </a:ext>
            </a:extLst>
          </p:cNvPr>
          <p:cNvSpPr txBox="1">
            <a:spLocks/>
          </p:cNvSpPr>
          <p:nvPr/>
        </p:nvSpPr>
        <p:spPr>
          <a:xfrm>
            <a:off x="1223885" y="42862"/>
            <a:ext cx="658599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Pallor with anemia</a:t>
            </a:r>
          </a:p>
        </p:txBody>
      </p:sp>
      <p:sp>
        <p:nvSpPr>
          <p:cNvPr id="11" name="عنصر نائب للمحتوى 2">
            <a:extLst>
              <a:ext uri="{FF2B5EF4-FFF2-40B4-BE49-F238E27FC236}">
                <a16:creationId xmlns:a16="http://schemas.microsoft.com/office/drawing/2014/main" id="{05AD4F28-020C-6EAF-3A74-B344EEC2FDA1}"/>
              </a:ext>
            </a:extLst>
          </p:cNvPr>
          <p:cNvSpPr txBox="1">
            <a:spLocks/>
          </p:cNvSpPr>
          <p:nvPr/>
        </p:nvSpPr>
        <p:spPr>
          <a:xfrm>
            <a:off x="1123951" y="2114381"/>
            <a:ext cx="4972050" cy="1003300"/>
          </a:xfrm>
          <a:prstGeom prst="rect">
            <a:avLst/>
          </a:prstGeom>
        </p:spPr>
        <p:txBody>
          <a:bodyPr vert="horz" lIns="91440" tIns="45720" rIns="91440" bIns="45720" rtlCol="1" anchor="t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A. Hereditary hemolytic disorders 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9C962051-C2AE-489F-8C74-C8970AC3EBFB}"/>
              </a:ext>
            </a:extLst>
          </p:cNvPr>
          <p:cNvSpPr txBox="1"/>
          <p:nvPr/>
        </p:nvSpPr>
        <p:spPr>
          <a:xfrm>
            <a:off x="6096000" y="213485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Acquired hemolytic disorder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3E22B4A-A2EA-0003-6180-7947C7A7C3C0}"/>
              </a:ext>
            </a:extLst>
          </p:cNvPr>
          <p:cNvSpPr txBox="1"/>
          <p:nvPr/>
        </p:nvSpPr>
        <p:spPr>
          <a:xfrm>
            <a:off x="1719746" y="3138150"/>
            <a:ext cx="487211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Hereditary spherocytosis 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G6PD deficiency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Pyruvate kinase deficiency 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Sickle cell disease 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Thalassemia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025EF772-4F39-FD5D-1528-FB4AA3A70E44}"/>
              </a:ext>
            </a:extLst>
          </p:cNvPr>
          <p:cNvSpPr txBox="1"/>
          <p:nvPr/>
        </p:nvSpPr>
        <p:spPr>
          <a:xfrm>
            <a:off x="1105177" y="1366014"/>
            <a:ext cx="61012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800" b="1" dirty="0">
                <a:solidFill>
                  <a:srgbClr val="62C69E"/>
                </a:solidFill>
                <a:latin typeface="Calibri" panose="020F0502020204030204"/>
              </a:rPr>
              <a:t>2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2C69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Increased red blood cell destruction 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5D3A0FA-4694-FF55-2DC3-0D8F903EA126}"/>
              </a:ext>
            </a:extLst>
          </p:cNvPr>
          <p:cNvSpPr txBox="1"/>
          <p:nvPr/>
        </p:nvSpPr>
        <p:spPr>
          <a:xfrm>
            <a:off x="6707942" y="3112318"/>
            <a:ext cx="487211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Autoimmune hemolytic anemia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Hemolytic uremic syndrome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Disseminated intravascular coagulation 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Drug induced hemolysis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Severe infection (e.g. malaria)</a:t>
            </a:r>
          </a:p>
        </p:txBody>
      </p:sp>
    </p:spTree>
    <p:extLst>
      <p:ext uri="{BB962C8B-B14F-4D97-AF65-F5344CB8AC3E}">
        <p14:creationId xmlns:p14="http://schemas.microsoft.com/office/powerpoint/2010/main" val="41506714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AE1E2-F4BF-AF18-B7A3-EAE200A84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956C986-D32C-4668-F25F-6751F0514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D2FB27B-EDED-635C-1AD0-84B36D1F73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BA5895FE-C28C-3594-9D28-D0EBA1E283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FD8A5F7C-CA29-CF43-4C82-93F3FC1C708A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310B5B99-0617-8729-65A0-0C79C956CB23}"/>
              </a:ext>
            </a:extLst>
          </p:cNvPr>
          <p:cNvSpPr txBox="1">
            <a:spLocks/>
          </p:cNvSpPr>
          <p:nvPr/>
        </p:nvSpPr>
        <p:spPr>
          <a:xfrm>
            <a:off x="1223885" y="42862"/>
            <a:ext cx="658599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Pallor with anemia</a:t>
            </a:r>
          </a:p>
        </p:txBody>
      </p:sp>
      <p:sp>
        <p:nvSpPr>
          <p:cNvPr id="11" name="عنصر نائب للمحتوى 2">
            <a:extLst>
              <a:ext uri="{FF2B5EF4-FFF2-40B4-BE49-F238E27FC236}">
                <a16:creationId xmlns:a16="http://schemas.microsoft.com/office/drawing/2014/main" id="{1F8F560C-3F7A-50EB-F38A-CCC0CF54A87D}"/>
              </a:ext>
            </a:extLst>
          </p:cNvPr>
          <p:cNvSpPr txBox="1">
            <a:spLocks/>
          </p:cNvSpPr>
          <p:nvPr/>
        </p:nvSpPr>
        <p:spPr>
          <a:xfrm>
            <a:off x="1123951" y="2114381"/>
            <a:ext cx="4972050" cy="1003300"/>
          </a:xfrm>
          <a:prstGeom prst="rect">
            <a:avLst/>
          </a:prstGeom>
        </p:spPr>
        <p:txBody>
          <a:bodyPr vert="horz" lIns="91440" tIns="45720" rIns="91440" bIns="45720" rtlCol="1" anchor="t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A. Acute Blood Loss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3EABDF0A-E973-F085-E806-1323511B1C61}"/>
              </a:ext>
            </a:extLst>
          </p:cNvPr>
          <p:cNvSpPr txBox="1"/>
          <p:nvPr/>
        </p:nvSpPr>
        <p:spPr>
          <a:xfrm>
            <a:off x="6096000" y="213485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Chronic Blood Loss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7314A1C-BF0D-5304-78DD-167B3CC85864}"/>
              </a:ext>
            </a:extLst>
          </p:cNvPr>
          <p:cNvSpPr txBox="1"/>
          <p:nvPr/>
        </p:nvSpPr>
        <p:spPr>
          <a:xfrm>
            <a:off x="1719746" y="3138150"/>
            <a:ext cx="487211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Trauma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Surgery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Gastrointestinal bleeding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Epistaxis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Intracranial hemorrhage (neonates)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537F4181-4494-1059-3074-982B82266ED0}"/>
              </a:ext>
            </a:extLst>
          </p:cNvPr>
          <p:cNvSpPr txBox="1"/>
          <p:nvPr/>
        </p:nvSpPr>
        <p:spPr>
          <a:xfrm>
            <a:off x="1105177" y="1366014"/>
            <a:ext cx="61012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800" b="1" dirty="0">
                <a:solidFill>
                  <a:srgbClr val="62C69E"/>
                </a:solidFill>
                <a:latin typeface="Calibri" panose="020F0502020204030204"/>
              </a:rPr>
              <a:t>3. Blood loss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62C69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4E8B5A1-79EB-48C9-1A99-E82AEB33D750}"/>
              </a:ext>
            </a:extLst>
          </p:cNvPr>
          <p:cNvSpPr txBox="1"/>
          <p:nvPr/>
        </p:nvSpPr>
        <p:spPr>
          <a:xfrm>
            <a:off x="6707942" y="3112318"/>
            <a:ext cx="487211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Hookworm infestation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Occult gastrointestinal bleeding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Meckel diverticulum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Inflammatory bowel disease</a:t>
            </a:r>
          </a:p>
          <a:p>
            <a:pPr marL="742950" lvl="1" indent="-2857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Heavy menstrual bleeding in adolescents</a:t>
            </a:r>
          </a:p>
        </p:txBody>
      </p:sp>
    </p:spTree>
    <p:extLst>
      <p:ext uri="{BB962C8B-B14F-4D97-AF65-F5344CB8AC3E}">
        <p14:creationId xmlns:p14="http://schemas.microsoft.com/office/powerpoint/2010/main" val="19336143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DB4E7-1C4D-8370-0993-B0969DE94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24305D3-CD0D-BF81-64EA-D95707C96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D140171-3742-9C2B-B0F0-F0EF8143F8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22C31C31-82EF-B8DA-92DB-B6D5C1F5051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C6216387-0918-27F6-28AF-37E1485C381B}"/>
              </a:ext>
            </a:extLst>
          </p:cNvPr>
          <p:cNvSpPr txBox="1">
            <a:spLocks/>
          </p:cNvSpPr>
          <p:nvPr/>
        </p:nvSpPr>
        <p:spPr>
          <a:xfrm>
            <a:off x="1123949" y="-206578"/>
            <a:ext cx="10118673" cy="2714625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/>
            <a:r>
              <a:rPr lang="en-US" sz="5400" dirty="0">
                <a:solidFill>
                  <a:schemeClr val="bg1"/>
                </a:solidFill>
                <a:latin typeface="Arial Black" panose="020B0A04020102020204" pitchFamily="34" charset="0"/>
              </a:rPr>
              <a:t>Differential Diagnosis of Pallor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D3BE9716-1ABF-FBC7-A179-B4223D5DEFA2}"/>
              </a:ext>
            </a:extLst>
          </p:cNvPr>
          <p:cNvSpPr/>
          <p:nvPr/>
        </p:nvSpPr>
        <p:spPr>
          <a:xfrm>
            <a:off x="0" y="2383436"/>
            <a:ext cx="12192000" cy="447456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5C579CA6-CA93-B61C-296D-2E0E4570BB4F}"/>
              </a:ext>
            </a:extLst>
          </p:cNvPr>
          <p:cNvSpPr txBox="1">
            <a:spLocks/>
          </p:cNvSpPr>
          <p:nvPr/>
        </p:nvSpPr>
        <p:spPr>
          <a:xfrm>
            <a:off x="611941" y="3957936"/>
            <a:ext cx="4872115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Pallor with anemia</a:t>
            </a:r>
          </a:p>
        </p:txBody>
      </p:sp>
      <p:sp>
        <p:nvSpPr>
          <p:cNvPr id="10" name="عنوان 1">
            <a:extLst>
              <a:ext uri="{FF2B5EF4-FFF2-40B4-BE49-F238E27FC236}">
                <a16:creationId xmlns:a16="http://schemas.microsoft.com/office/drawing/2014/main" id="{558EB83E-D2C0-6709-3CAD-C3ACC668A944}"/>
              </a:ext>
            </a:extLst>
          </p:cNvPr>
          <p:cNvSpPr txBox="1">
            <a:spLocks/>
          </p:cNvSpPr>
          <p:nvPr/>
        </p:nvSpPr>
        <p:spPr>
          <a:xfrm>
            <a:off x="6707940" y="3957936"/>
            <a:ext cx="4872115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Pallor without anemia</a:t>
            </a:r>
          </a:p>
        </p:txBody>
      </p:sp>
    </p:spTree>
    <p:extLst>
      <p:ext uri="{BB962C8B-B14F-4D97-AF65-F5344CB8AC3E}">
        <p14:creationId xmlns:p14="http://schemas.microsoft.com/office/powerpoint/2010/main" val="18387116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DD5B0-ABBB-E5F4-C0EE-97F91BCB4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55C671C-E3C1-00AF-F906-CC40EC6D4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ctr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Definition of pallor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4222CD2-B585-92FF-D9DD-426B6A817B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1463675"/>
            <a:ext cx="10515599" cy="4351338"/>
          </a:xfrm>
        </p:spPr>
        <p:txBody>
          <a:bodyPr anchor="ctr"/>
          <a:lstStyle/>
          <a:p>
            <a:pPr marL="0" indent="0" algn="just" rtl="0">
              <a:buClr>
                <a:srgbClr val="62C69E"/>
              </a:buClr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Pallor is an abnormal whitening or loss of the normal pink color of the skin and mucous membranes.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38372C41-8DBB-3A16-AD3E-B51E06D59775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0935D14C-073F-56EA-1765-56FDC320E6BE}"/>
              </a:ext>
            </a:extLst>
          </p:cNvPr>
          <p:cNvSpPr txBox="1"/>
          <p:nvPr/>
        </p:nvSpPr>
        <p:spPr>
          <a:xfrm>
            <a:off x="10848975" y="4108480"/>
            <a:ext cx="790574" cy="16312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0000" dirty="0">
                <a:solidFill>
                  <a:srgbClr val="62C69E"/>
                </a:solidFill>
                <a:latin typeface="Arial Black" panose="020B0A04020102020204" pitchFamily="34" charset="0"/>
              </a:rPr>
              <a:t>”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ABD858DE-65CB-2D32-E90E-BE8A62673C57}"/>
              </a:ext>
            </a:extLst>
          </p:cNvPr>
          <p:cNvSpPr txBox="1"/>
          <p:nvPr/>
        </p:nvSpPr>
        <p:spPr>
          <a:xfrm>
            <a:off x="1123950" y="1919992"/>
            <a:ext cx="9334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9600" dirty="0">
                <a:solidFill>
                  <a:srgbClr val="62C69E"/>
                </a:solidFill>
                <a:latin typeface="Arial Black" panose="020B0A04020102020204" pitchFamily="34" charset="0"/>
              </a:rPr>
              <a:t>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656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DC5A0-6F3F-741F-FA5D-E8E871340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8C02FE5-769C-8303-9BCA-0A5FA3DAF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BB983CF-DD28-6291-7BEF-2CB06EABCC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8BB4697-C218-ED38-346D-B23703B8999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030BAC95-35A0-C50D-4E44-CCAF10543367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217054CF-F530-75C2-258B-8D5B5027F0BD}"/>
              </a:ext>
            </a:extLst>
          </p:cNvPr>
          <p:cNvSpPr txBox="1">
            <a:spLocks/>
          </p:cNvSpPr>
          <p:nvPr/>
        </p:nvSpPr>
        <p:spPr>
          <a:xfrm>
            <a:off x="1223885" y="42862"/>
            <a:ext cx="658599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Pallor without anemia</a:t>
            </a:r>
          </a:p>
        </p:txBody>
      </p:sp>
      <p:sp>
        <p:nvSpPr>
          <p:cNvPr id="7" name="عنصر نائب للمحتوى 2">
            <a:extLst>
              <a:ext uri="{FF2B5EF4-FFF2-40B4-BE49-F238E27FC236}">
                <a16:creationId xmlns:a16="http://schemas.microsoft.com/office/drawing/2014/main" id="{37413048-1707-CD2D-8BCD-93310C94E162}"/>
              </a:ext>
            </a:extLst>
          </p:cNvPr>
          <p:cNvSpPr txBox="1">
            <a:spLocks/>
          </p:cNvSpPr>
          <p:nvPr/>
        </p:nvSpPr>
        <p:spPr>
          <a:xfrm>
            <a:off x="1105177" y="1582683"/>
            <a:ext cx="5361289" cy="4161146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lvl="0" indent="-5143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n-US" b="1" dirty="0">
                <a:solidFill>
                  <a:srgbClr val="62C69E"/>
                </a:solidFill>
              </a:rPr>
              <a:t>Peripheral Vasoconstriction </a:t>
            </a:r>
            <a:r>
              <a:rPr lang="en-US" i="1" dirty="0">
                <a:solidFill>
                  <a:schemeClr val="bg2">
                    <a:lumMod val="25000"/>
                  </a:schemeClr>
                </a:solidFill>
              </a:rPr>
              <a:t>(The Most Common Cause)</a:t>
            </a: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Cold exposure</a:t>
            </a: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Hypovolemia</a:t>
            </a: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Fear or emotional stress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1E0EF60B-D567-A551-1409-D08BEFC56F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486" r="-7434"/>
          <a:stretch>
            <a:fillRect/>
          </a:stretch>
        </p:blipFill>
        <p:spPr>
          <a:xfrm>
            <a:off x="6860690" y="1582682"/>
            <a:ext cx="5910929" cy="4161147"/>
          </a:xfrm>
          <a:prstGeom prst="roundRect">
            <a:avLst>
              <a:gd name="adj" fmla="val 4059"/>
            </a:avLst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01152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91E48-40D4-15B0-35F9-C35C5C350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4844B89-314A-A596-0487-D949E357B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42C1E7A-3278-1AB5-C186-42F426C1B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D5D37F2E-6785-1B97-7902-0F48421B680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6A602DC5-EF4C-9340-4EFA-F740F737F914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2BEE4150-6097-30A4-6C8F-4A8ADEDC6E3D}"/>
              </a:ext>
            </a:extLst>
          </p:cNvPr>
          <p:cNvSpPr txBox="1">
            <a:spLocks/>
          </p:cNvSpPr>
          <p:nvPr/>
        </p:nvSpPr>
        <p:spPr>
          <a:xfrm>
            <a:off x="1223885" y="42862"/>
            <a:ext cx="658599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Pallor without anemia</a:t>
            </a:r>
          </a:p>
        </p:txBody>
      </p:sp>
      <p:sp>
        <p:nvSpPr>
          <p:cNvPr id="7" name="عنصر نائب للمحتوى 2">
            <a:extLst>
              <a:ext uri="{FF2B5EF4-FFF2-40B4-BE49-F238E27FC236}">
                <a16:creationId xmlns:a16="http://schemas.microsoft.com/office/drawing/2014/main" id="{19ADF6EB-3389-E14C-AC24-F4153CF0E93B}"/>
              </a:ext>
            </a:extLst>
          </p:cNvPr>
          <p:cNvSpPr txBox="1">
            <a:spLocks/>
          </p:cNvSpPr>
          <p:nvPr/>
        </p:nvSpPr>
        <p:spPr>
          <a:xfrm>
            <a:off x="1105177" y="1582683"/>
            <a:ext cx="5361289" cy="4161146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b="1" dirty="0">
                <a:solidFill>
                  <a:srgbClr val="62C69E"/>
                </a:solidFill>
              </a:rPr>
              <a:t>2. Cardiovascular Disorders</a:t>
            </a:r>
          </a:p>
          <a:p>
            <a:pPr marL="514350" lvl="0" indent="-5143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  <a:defRPr/>
            </a:pPr>
            <a:endParaRPr lang="en-US" i="1" dirty="0">
              <a:solidFill>
                <a:schemeClr val="bg2">
                  <a:lumMod val="25000"/>
                </a:schemeClr>
              </a:solidFill>
            </a:endParaRP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Congestive heart failure</a:t>
            </a: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Low cardiac output states</a:t>
            </a: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Severe congenital heart disease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F440E5B0-7550-7D92-A95B-EFCF2A83BF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486"/>
          <a:stretch>
            <a:fillRect/>
          </a:stretch>
        </p:blipFill>
        <p:spPr>
          <a:xfrm>
            <a:off x="6830711" y="1582682"/>
            <a:ext cx="5361289" cy="4161147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C4C6D79F-92EF-3F3E-775A-4C4C74330A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619" r="23256" b="25965"/>
          <a:stretch>
            <a:fillRect/>
          </a:stretch>
        </p:blipFill>
        <p:spPr>
          <a:xfrm>
            <a:off x="6830710" y="1124592"/>
            <a:ext cx="5985880" cy="5077326"/>
          </a:xfrm>
          <a:prstGeom prst="roundRect">
            <a:avLst>
              <a:gd name="adj" fmla="val 4059"/>
            </a:avLst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1547086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0E9341-DFFB-6D4E-0EB0-037E79078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207B507-79AA-283C-4115-E1B5D58EA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28169B2-78BF-62B1-60DE-51B209A6A7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02CAA128-09F8-E640-019F-EC124229437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F7900706-BDBD-D81D-8A24-E8C0129E7A82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9474BA5A-3B49-FF0E-4572-5960796ECE59}"/>
              </a:ext>
            </a:extLst>
          </p:cNvPr>
          <p:cNvSpPr txBox="1">
            <a:spLocks/>
          </p:cNvSpPr>
          <p:nvPr/>
        </p:nvSpPr>
        <p:spPr>
          <a:xfrm>
            <a:off x="1223885" y="42862"/>
            <a:ext cx="658599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Pallor without anemia</a:t>
            </a:r>
          </a:p>
        </p:txBody>
      </p:sp>
      <p:sp>
        <p:nvSpPr>
          <p:cNvPr id="7" name="عنصر نائب للمحتوى 2">
            <a:extLst>
              <a:ext uri="{FF2B5EF4-FFF2-40B4-BE49-F238E27FC236}">
                <a16:creationId xmlns:a16="http://schemas.microsoft.com/office/drawing/2014/main" id="{46F604BF-7F67-85BF-5AB8-80D1B8ED9149}"/>
              </a:ext>
            </a:extLst>
          </p:cNvPr>
          <p:cNvSpPr txBox="1">
            <a:spLocks/>
          </p:cNvSpPr>
          <p:nvPr/>
        </p:nvSpPr>
        <p:spPr>
          <a:xfrm>
            <a:off x="1105177" y="1582683"/>
            <a:ext cx="5361289" cy="4161146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b="1" dirty="0">
                <a:solidFill>
                  <a:srgbClr val="62C69E"/>
                </a:solidFill>
              </a:rPr>
              <a:t>3. Edematous States</a:t>
            </a:r>
          </a:p>
          <a:p>
            <a:pPr marL="0" lv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i="1" dirty="0">
              <a:solidFill>
                <a:schemeClr val="bg2">
                  <a:lumMod val="25000"/>
                </a:schemeClr>
              </a:solidFill>
            </a:endParaRP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Nephrotic syndrome</a:t>
            </a: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Congestive heart failure</a:t>
            </a: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Vasculitis with generalized edema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209808D0-00E3-8B7E-3F40-BF4AFB88BA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729" r="-9557" b="23078"/>
          <a:stretch>
            <a:fillRect/>
          </a:stretch>
        </p:blipFill>
        <p:spPr>
          <a:xfrm>
            <a:off x="6466467" y="2073109"/>
            <a:ext cx="6563733" cy="3797616"/>
          </a:xfrm>
          <a:prstGeom prst="roundRect">
            <a:avLst>
              <a:gd name="adj" fmla="val 4059"/>
            </a:avLst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9563324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CAC9B-50A1-FEFF-8459-D174FE3DD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960FE9E-2DDF-A60C-ACBA-9D0297EBA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44A161F-E85D-AEF9-1754-AE8E56726F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FD44B276-F123-0CDC-2D40-64E64DE7F9A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AF0715AE-6C72-3386-DBF3-6C91E7F53E3E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9C75214A-9FCD-F64F-7CA3-5D9523A7B3B9}"/>
              </a:ext>
            </a:extLst>
          </p:cNvPr>
          <p:cNvSpPr txBox="1">
            <a:spLocks/>
          </p:cNvSpPr>
          <p:nvPr/>
        </p:nvSpPr>
        <p:spPr>
          <a:xfrm>
            <a:off x="1223885" y="42862"/>
            <a:ext cx="658599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Pallor without anemia</a:t>
            </a:r>
          </a:p>
        </p:txBody>
      </p:sp>
      <p:sp>
        <p:nvSpPr>
          <p:cNvPr id="7" name="عنصر نائب للمحتوى 2">
            <a:extLst>
              <a:ext uri="{FF2B5EF4-FFF2-40B4-BE49-F238E27FC236}">
                <a16:creationId xmlns:a16="http://schemas.microsoft.com/office/drawing/2014/main" id="{7F673C4B-C013-73C2-0979-6F2A040E2196}"/>
              </a:ext>
            </a:extLst>
          </p:cNvPr>
          <p:cNvSpPr txBox="1">
            <a:spLocks/>
          </p:cNvSpPr>
          <p:nvPr/>
        </p:nvSpPr>
        <p:spPr>
          <a:xfrm>
            <a:off x="1105177" y="1582683"/>
            <a:ext cx="5361289" cy="4161146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b="1" dirty="0">
                <a:solidFill>
                  <a:srgbClr val="62C69E"/>
                </a:solidFill>
              </a:rPr>
              <a:t>4. Endocrine Disorders</a:t>
            </a:r>
          </a:p>
          <a:p>
            <a:pPr marL="0" lv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i="1" dirty="0">
              <a:solidFill>
                <a:schemeClr val="bg2">
                  <a:lumMod val="25000"/>
                </a:schemeClr>
              </a:solidFill>
            </a:endParaRP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Hypothyroidism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37AAA5BE-68EE-AEA1-C630-24A337FE26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077" t="625" r="25432" b="16246"/>
          <a:stretch>
            <a:fillRect/>
          </a:stretch>
        </p:blipFill>
        <p:spPr>
          <a:xfrm>
            <a:off x="7098631" y="1270806"/>
            <a:ext cx="5479054" cy="4978346"/>
          </a:xfrm>
          <a:prstGeom prst="roundRect">
            <a:avLst>
              <a:gd name="adj" fmla="val 4059"/>
            </a:avLst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512135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30D3A-394E-5AF4-3E3C-B789B046A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10F13FF-B7CE-0A60-373B-B1BEA45E5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E35387B-4C56-D3F8-F13D-085820BDE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9B5F6EF2-2927-E74F-70A0-6F8FDD0356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F54C47BA-4447-E336-4857-EE392BDD8E84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CCE8F042-36E9-FD22-4B20-E8B07D4D7BD4}"/>
              </a:ext>
            </a:extLst>
          </p:cNvPr>
          <p:cNvSpPr txBox="1">
            <a:spLocks/>
          </p:cNvSpPr>
          <p:nvPr/>
        </p:nvSpPr>
        <p:spPr>
          <a:xfrm>
            <a:off x="1223885" y="42862"/>
            <a:ext cx="658599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Pallor without anemia</a:t>
            </a:r>
          </a:p>
        </p:txBody>
      </p:sp>
      <p:sp>
        <p:nvSpPr>
          <p:cNvPr id="7" name="عنصر نائب للمحتوى 2">
            <a:extLst>
              <a:ext uri="{FF2B5EF4-FFF2-40B4-BE49-F238E27FC236}">
                <a16:creationId xmlns:a16="http://schemas.microsoft.com/office/drawing/2014/main" id="{CADBC1F2-64CB-0D03-DD97-833A91FAD7A8}"/>
              </a:ext>
            </a:extLst>
          </p:cNvPr>
          <p:cNvSpPr txBox="1">
            <a:spLocks/>
          </p:cNvSpPr>
          <p:nvPr/>
        </p:nvSpPr>
        <p:spPr>
          <a:xfrm>
            <a:off x="1105177" y="1582683"/>
            <a:ext cx="5361289" cy="4161146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b="1" dirty="0">
                <a:solidFill>
                  <a:srgbClr val="62C69E"/>
                </a:solidFill>
              </a:rPr>
              <a:t>5. Constitutional (Physiological) Pallor</a:t>
            </a:r>
            <a:endParaRPr lang="en-US" i="1" dirty="0">
              <a:solidFill>
                <a:schemeClr val="bg2">
                  <a:lumMod val="25000"/>
                </a:schemeClr>
              </a:solidFill>
            </a:endParaRP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Fair complexion</a:t>
            </a: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Thin skin</a:t>
            </a: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Familial pale appearance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B4251D3C-CD70-2C1C-9C1A-CB677237F1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916" t="3357" r="15440"/>
          <a:stretch>
            <a:fillRect/>
          </a:stretch>
        </p:blipFill>
        <p:spPr>
          <a:xfrm>
            <a:off x="6661187" y="1174083"/>
            <a:ext cx="5916498" cy="4978346"/>
          </a:xfrm>
          <a:prstGeom prst="roundRect">
            <a:avLst>
              <a:gd name="adj" fmla="val 4059"/>
            </a:avLst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1401781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43F62-67E4-15D3-A204-10762D078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BC10368-35CE-BB81-2655-D10B7F132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EBFA4B5-B8AC-DD07-B8E7-1B6B2FFD40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F5D01ABD-8BFC-91F5-77D6-C21CDA8AE53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327A5A70-262C-60F8-41F5-27D831FAE09A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75CC04F1-4FBB-ECDF-E191-83B4043EC24A}"/>
              </a:ext>
            </a:extLst>
          </p:cNvPr>
          <p:cNvSpPr txBox="1">
            <a:spLocks/>
          </p:cNvSpPr>
          <p:nvPr/>
        </p:nvSpPr>
        <p:spPr>
          <a:xfrm>
            <a:off x="1223885" y="42862"/>
            <a:ext cx="658599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Pallor without anemia</a:t>
            </a:r>
          </a:p>
        </p:txBody>
      </p:sp>
      <p:sp>
        <p:nvSpPr>
          <p:cNvPr id="7" name="عنصر نائب للمحتوى 2">
            <a:extLst>
              <a:ext uri="{FF2B5EF4-FFF2-40B4-BE49-F238E27FC236}">
                <a16:creationId xmlns:a16="http://schemas.microsoft.com/office/drawing/2014/main" id="{3BDE4586-F407-8A5F-3CC6-7C66BC7AF9A6}"/>
              </a:ext>
            </a:extLst>
          </p:cNvPr>
          <p:cNvSpPr txBox="1">
            <a:spLocks/>
          </p:cNvSpPr>
          <p:nvPr/>
        </p:nvSpPr>
        <p:spPr>
          <a:xfrm>
            <a:off x="1105177" y="1582683"/>
            <a:ext cx="5361289" cy="4161146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b="1" dirty="0">
                <a:solidFill>
                  <a:srgbClr val="62C69E"/>
                </a:solidFill>
              </a:rPr>
              <a:t>6. Chronic Illness Without</a:t>
            </a:r>
          </a:p>
          <a:p>
            <a:pPr marL="0" lv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b="1" dirty="0">
                <a:solidFill>
                  <a:srgbClr val="62C69E"/>
                </a:solidFill>
              </a:rPr>
              <a:t>Significant Anemia</a:t>
            </a:r>
          </a:p>
          <a:p>
            <a:pPr marL="1371600" lvl="2" indent="-457200" algn="l" rtl="0">
              <a:buClr>
                <a:srgbClr val="62C69E"/>
              </a:buClr>
            </a:pP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Chronic infections</a:t>
            </a: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Post-inflammatory</a:t>
            </a: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Chronic liver disease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4C888E3D-CFAE-D89C-8861-987F3853C5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224" t="19057" r="22538" b="12631"/>
          <a:stretch>
            <a:fillRect/>
          </a:stretch>
        </p:blipFill>
        <p:spPr>
          <a:xfrm>
            <a:off x="6515100" y="1492138"/>
            <a:ext cx="6121608" cy="4684825"/>
          </a:xfrm>
          <a:prstGeom prst="roundRect">
            <a:avLst>
              <a:gd name="adj" fmla="val 4059"/>
            </a:avLst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2848204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9F127-FDFB-DF00-F69D-564B5367D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90EF7F4-9D33-3AFC-E994-C744DC9C6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CDA162B-66AD-8D66-FDE6-DDAC98EC9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FAB62FAC-5A61-CCBB-2AFE-0A7CE083FCF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1AD7EB7A-D4FA-2126-F4B9-C27F29B64061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A849BE01-0540-5D76-4D59-778AE3EFE372}"/>
              </a:ext>
            </a:extLst>
          </p:cNvPr>
          <p:cNvSpPr txBox="1">
            <a:spLocks/>
          </p:cNvSpPr>
          <p:nvPr/>
        </p:nvSpPr>
        <p:spPr>
          <a:xfrm>
            <a:off x="1223885" y="42862"/>
            <a:ext cx="658599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Pallor without anemia</a:t>
            </a:r>
          </a:p>
        </p:txBody>
      </p:sp>
      <p:sp>
        <p:nvSpPr>
          <p:cNvPr id="7" name="عنصر نائب للمحتوى 2">
            <a:extLst>
              <a:ext uri="{FF2B5EF4-FFF2-40B4-BE49-F238E27FC236}">
                <a16:creationId xmlns:a16="http://schemas.microsoft.com/office/drawing/2014/main" id="{0A6FA5B1-1A29-4733-315E-1D01984B269C}"/>
              </a:ext>
            </a:extLst>
          </p:cNvPr>
          <p:cNvSpPr txBox="1">
            <a:spLocks/>
          </p:cNvSpPr>
          <p:nvPr/>
        </p:nvSpPr>
        <p:spPr>
          <a:xfrm>
            <a:off x="1105177" y="1582683"/>
            <a:ext cx="5361289" cy="4161146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b="1" dirty="0">
                <a:solidFill>
                  <a:srgbClr val="62C69E"/>
                </a:solidFill>
              </a:rPr>
              <a:t>7. Disorders of Skin Pigmentation</a:t>
            </a:r>
          </a:p>
          <a:p>
            <a:pPr marL="0" lv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Albinism</a:t>
            </a: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Vitiligo</a:t>
            </a: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hypopigmentation</a:t>
            </a:r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9F3BA30B-1D43-BAD8-8287-B209EEF9045A}"/>
              </a:ext>
            </a:extLst>
          </p:cNvPr>
          <p:cNvSpPr/>
          <p:nvPr/>
        </p:nvSpPr>
        <p:spPr>
          <a:xfrm>
            <a:off x="7585023" y="1077361"/>
            <a:ext cx="4986535" cy="5255070"/>
          </a:xfrm>
          <a:prstGeom prst="roundRect">
            <a:avLst>
              <a:gd name="adj" fmla="val 3934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A1AC0F2D-4CF2-D003-776B-8372900FEA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t="26457" r="14322" b="36551"/>
          <a:stretch>
            <a:fillRect/>
          </a:stretch>
        </p:blipFill>
        <p:spPr>
          <a:xfrm>
            <a:off x="7809875" y="1077360"/>
            <a:ext cx="4347411" cy="2536937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3017EB9E-1265-CFD8-B861-1B47E10AA6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400" t="25277" r="50000" b="35088"/>
          <a:stretch>
            <a:fillRect/>
          </a:stretch>
        </p:blipFill>
        <p:spPr>
          <a:xfrm>
            <a:off x="7753727" y="3614297"/>
            <a:ext cx="4459705" cy="271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582242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DE8D3-E9E8-B61F-BFB1-77148558D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5067DE5-A26B-589B-189C-BC87B8958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52CE622-559C-4E3D-5619-004EB784D7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91BE92A8-2C52-780C-BE60-ECA72613FD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7932AE28-7311-F478-68E0-FAFB181834A2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BBF3CC08-520F-B55B-9AB3-13BBA75F3A4F}"/>
              </a:ext>
            </a:extLst>
          </p:cNvPr>
          <p:cNvSpPr txBox="1">
            <a:spLocks/>
          </p:cNvSpPr>
          <p:nvPr/>
        </p:nvSpPr>
        <p:spPr>
          <a:xfrm>
            <a:off x="1223885" y="42862"/>
            <a:ext cx="658599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Pallor without anemia</a:t>
            </a:r>
          </a:p>
        </p:txBody>
      </p:sp>
      <p:sp>
        <p:nvSpPr>
          <p:cNvPr id="7" name="عنصر نائب للمحتوى 2">
            <a:extLst>
              <a:ext uri="{FF2B5EF4-FFF2-40B4-BE49-F238E27FC236}">
                <a16:creationId xmlns:a16="http://schemas.microsoft.com/office/drawing/2014/main" id="{6B258EDC-BDBF-48D0-EF2C-23F6AA43560B}"/>
              </a:ext>
            </a:extLst>
          </p:cNvPr>
          <p:cNvSpPr txBox="1">
            <a:spLocks/>
          </p:cNvSpPr>
          <p:nvPr/>
        </p:nvSpPr>
        <p:spPr>
          <a:xfrm>
            <a:off x="1105177" y="1582683"/>
            <a:ext cx="5361289" cy="4161146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b="1" dirty="0">
                <a:solidFill>
                  <a:srgbClr val="62C69E"/>
                </a:solidFill>
              </a:rPr>
              <a:t>8. Acute Shock</a:t>
            </a:r>
          </a:p>
          <a:p>
            <a:pPr marL="0" lv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b="1" dirty="0">
                <a:solidFill>
                  <a:srgbClr val="62C69E"/>
                </a:solidFill>
              </a:rPr>
              <a:t>(pediatric Emergency)</a:t>
            </a:r>
          </a:p>
          <a:p>
            <a:pPr marL="0" lv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Septic shock</a:t>
            </a: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Hypovolemic shock</a:t>
            </a: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Cardiogenic shock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264222F1-4BC3-FABC-9EFF-B6F1013D60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7" r="20294" b="7664"/>
          <a:stretch>
            <a:fillRect/>
          </a:stretch>
        </p:blipFill>
        <p:spPr>
          <a:xfrm>
            <a:off x="5638736" y="1315706"/>
            <a:ext cx="7177853" cy="4695099"/>
          </a:xfrm>
          <a:prstGeom prst="roundRect">
            <a:avLst>
              <a:gd name="adj" fmla="val 4059"/>
            </a:avLst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8939329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09065-396B-8971-DDA8-785B69C43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CF45BA9-F640-F6D9-05F0-45A85C5D3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80C9845-ECBB-EB4C-BEDA-D67ACFD0DA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7A52EA2D-B5E6-0A73-448C-29FE3CDAD013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86EC7691-CEA6-AC4F-8994-11F632E785FF}"/>
              </a:ext>
            </a:extLst>
          </p:cNvPr>
          <p:cNvSpPr txBox="1">
            <a:spLocks/>
          </p:cNvSpPr>
          <p:nvPr/>
        </p:nvSpPr>
        <p:spPr>
          <a:xfrm>
            <a:off x="1123950" y="1576785"/>
            <a:ext cx="1022985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dirty="0">
                <a:solidFill>
                  <a:schemeClr val="bg1"/>
                </a:solidFill>
                <a:latin typeface="Arial Narrow" panose="020B0606020202030204" pitchFamily="34" charset="0"/>
              </a:rPr>
              <a:t>PART 3</a:t>
            </a: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8B4B28ED-51E2-4EE8-FC47-D7505BC01672}"/>
              </a:ext>
            </a:extLst>
          </p:cNvPr>
          <p:cNvSpPr txBox="1">
            <a:spLocks/>
          </p:cNvSpPr>
          <p:nvPr/>
        </p:nvSpPr>
        <p:spPr>
          <a:xfrm>
            <a:off x="1123949" y="2566591"/>
            <a:ext cx="10118673" cy="2714625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5400" dirty="0">
                <a:solidFill>
                  <a:schemeClr val="bg1"/>
                </a:solidFill>
                <a:latin typeface="Arial Black" panose="020B0A04020102020204" pitchFamily="34" charset="0"/>
              </a:rPr>
              <a:t>Focused History Taking in a Child With Pallor </a:t>
            </a:r>
          </a:p>
        </p:txBody>
      </p:sp>
    </p:spTree>
    <p:extLst>
      <p:ext uri="{BB962C8B-B14F-4D97-AF65-F5344CB8AC3E}">
        <p14:creationId xmlns:p14="http://schemas.microsoft.com/office/powerpoint/2010/main" val="1236462411"/>
      </p:ext>
    </p:extLst>
  </p:cSld>
  <p:clrMapOvr>
    <a:masterClrMapping/>
  </p:clrMapOvr>
  <p:transition spd="slow">
    <p:push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B6A42-CE00-451A-DB21-44A4DD874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D52ACAC2-DD1A-E25F-AA63-8D9A476C8000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760C6F4F-ADF6-E687-F0DA-E8102F7CA6D2}"/>
              </a:ext>
            </a:extLst>
          </p:cNvPr>
          <p:cNvSpPr txBox="1">
            <a:spLocks/>
          </p:cNvSpPr>
          <p:nvPr/>
        </p:nvSpPr>
        <p:spPr>
          <a:xfrm>
            <a:off x="1223885" y="211303"/>
            <a:ext cx="10278304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1. Demographic Data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0AC579B7-4DEA-B630-7BDC-8F8C56AD632F}"/>
              </a:ext>
            </a:extLst>
          </p:cNvPr>
          <p:cNvSpPr txBox="1"/>
          <p:nvPr/>
        </p:nvSpPr>
        <p:spPr>
          <a:xfrm>
            <a:off x="1297681" y="1534455"/>
            <a:ext cx="61012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2C69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Age &amp; Sex Diagnostic Clues</a:t>
            </a:r>
          </a:p>
        </p:txBody>
      </p:sp>
      <p:sp>
        <p:nvSpPr>
          <p:cNvPr id="4" name="عنصر نائب للمحتوى 2">
            <a:extLst>
              <a:ext uri="{FF2B5EF4-FFF2-40B4-BE49-F238E27FC236}">
                <a16:creationId xmlns:a16="http://schemas.microsoft.com/office/drawing/2014/main" id="{54F2A512-BCCA-5448-1CF3-7861C875A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2210633"/>
            <a:ext cx="10278304" cy="4719556"/>
          </a:xfrm>
        </p:spPr>
        <p:txBody>
          <a:bodyPr anchor="t">
            <a:normAutofit fontScale="92500" lnSpcReduction="10000"/>
          </a:bodyPr>
          <a:lstStyle/>
          <a:p>
            <a:pPr marL="914400" lvl="1" indent="-457200" algn="l" rtl="0">
              <a:buClr>
                <a:srgbClr val="62C69E"/>
              </a:buClr>
            </a:pPr>
            <a:r>
              <a:rPr lang="en-US" sz="2800" b="1" dirty="0">
                <a:solidFill>
                  <a:srgbClr val="62C69E"/>
                </a:solidFill>
              </a:rPr>
              <a:t>Neonates: 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Hemorrhage, Rh/ABO incompatibility, or severe congenital hemolytic anemias.</a:t>
            </a:r>
          </a:p>
          <a:p>
            <a:pPr marL="914400" lvl="1" indent="-457200" algn="l" rtl="0">
              <a:buClr>
                <a:srgbClr val="62C69E"/>
              </a:buClr>
            </a:pP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914400" lvl="1" indent="-457200" algn="l" rtl="0">
              <a:buClr>
                <a:srgbClr val="62C69E"/>
              </a:buClr>
            </a:pPr>
            <a:r>
              <a:rPr lang="en-US" sz="2800" b="1" dirty="0">
                <a:solidFill>
                  <a:srgbClr val="62C69E"/>
                </a:solidFill>
              </a:rPr>
              <a:t>6-24 Months: 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Peak incidence for Iron Deficiency Anemia (IDA) due to dietary transition.</a:t>
            </a:r>
          </a:p>
          <a:p>
            <a:pPr marL="914400" lvl="1" indent="-457200" algn="l" rtl="0">
              <a:buClr>
                <a:srgbClr val="62C69E"/>
              </a:buClr>
            </a:pP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914400" lvl="1" indent="-457200" algn="l" rtl="0">
              <a:buClr>
                <a:srgbClr val="62C69E"/>
              </a:buClr>
            </a:pPr>
            <a:r>
              <a:rPr lang="en-US" sz="2800" b="1" dirty="0">
                <a:solidFill>
                  <a:srgbClr val="62C69E"/>
                </a:solidFill>
              </a:rPr>
              <a:t>Older Children: 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Chronic disease, GI blood loss, acquired hemolysis, or malignancy.</a:t>
            </a:r>
          </a:p>
          <a:p>
            <a:pPr marL="914400" lvl="1" indent="-457200" algn="l" rtl="0">
              <a:buClr>
                <a:srgbClr val="62C69E"/>
              </a:buClr>
            </a:pP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914400" lvl="1" indent="-457200" algn="l" rtl="0">
              <a:buClr>
                <a:srgbClr val="62C69E"/>
              </a:buClr>
            </a:pPr>
            <a:r>
              <a:rPr lang="en-US" sz="2800" b="1" dirty="0">
                <a:solidFill>
                  <a:srgbClr val="62C69E"/>
                </a:solidFill>
              </a:rPr>
              <a:t>Males: 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X-linked recessive disorders (e.g., G6PD deficiency).</a:t>
            </a:r>
          </a:p>
          <a:p>
            <a:pPr marL="914400" lvl="1" indent="-457200" algn="l" rtl="0">
              <a:buClr>
                <a:srgbClr val="62C69E"/>
              </a:buClr>
            </a:pP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914400" lvl="1" indent="-457200" algn="l" rtl="0">
              <a:buClr>
                <a:srgbClr val="62C69E"/>
              </a:buClr>
            </a:pPr>
            <a:r>
              <a:rPr lang="en-US" sz="2800" b="1" dirty="0">
                <a:solidFill>
                  <a:srgbClr val="62C69E"/>
                </a:solidFill>
              </a:rPr>
              <a:t>Adolescent Females: 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Menorrhagia / Heavy menstrual bleeding.</a:t>
            </a:r>
          </a:p>
        </p:txBody>
      </p:sp>
    </p:spTree>
    <p:extLst>
      <p:ext uri="{BB962C8B-B14F-4D97-AF65-F5344CB8AC3E}">
        <p14:creationId xmlns:p14="http://schemas.microsoft.com/office/powerpoint/2010/main" val="4261074115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65F56-6F0D-A4D4-B413-4CE788C74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7AB2AF0-5C89-D404-50FA-A56EAEE64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Factors affecting the pallor: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DC78E33-AF15-29AB-21C1-74B54192F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1825625"/>
            <a:ext cx="10515599" cy="4667250"/>
          </a:xfrm>
        </p:spPr>
        <p:txBody>
          <a:bodyPr anchor="t">
            <a:normAutofit/>
          </a:bodyPr>
          <a:lstStyle/>
          <a:p>
            <a:pPr marL="514350" indent="-514350" algn="just" rtl="0">
              <a:buClr>
                <a:srgbClr val="62C69E"/>
              </a:buClr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Oxyhemoglobin status </a:t>
            </a:r>
          </a:p>
          <a:p>
            <a:pPr marL="514350" indent="-514350" algn="just" rtl="0">
              <a:buClr>
                <a:srgbClr val="62C69E"/>
              </a:buClr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Cutaneous microvasculature</a:t>
            </a:r>
          </a:p>
          <a:p>
            <a:pPr marL="514350" indent="-514350" algn="just" rtl="0">
              <a:buClr>
                <a:srgbClr val="62C69E"/>
              </a:buClr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Thickness of epidermis / melanin pigment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A6B7C58D-B431-E73A-56E1-A6DDC7589C47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6102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72589-70E2-83CC-DE49-8C967A488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E5E90753-C4B0-8A07-7522-E82075CD8678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3CC25ADB-6614-5701-FE45-7B756A929E13}"/>
              </a:ext>
            </a:extLst>
          </p:cNvPr>
          <p:cNvSpPr txBox="1">
            <a:spLocks/>
          </p:cNvSpPr>
          <p:nvPr/>
        </p:nvSpPr>
        <p:spPr>
          <a:xfrm>
            <a:off x="1223885" y="211303"/>
            <a:ext cx="10278304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2. Chief Complaint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DC2650A-3F0E-E3F4-3ED9-7EA33E3A14CC}"/>
              </a:ext>
            </a:extLst>
          </p:cNvPr>
          <p:cNvSpPr txBox="1"/>
          <p:nvPr/>
        </p:nvSpPr>
        <p:spPr>
          <a:xfrm>
            <a:off x="1297680" y="1534454"/>
            <a:ext cx="10278304" cy="1071585"/>
          </a:xfrm>
          <a:prstGeom prst="rect">
            <a:avLst/>
          </a:prstGeom>
          <a:solidFill>
            <a:srgbClr val="F1FAFE"/>
          </a:solidFill>
        </p:spPr>
        <p:txBody>
          <a:bodyPr wrap="square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Calibri" panose="020F0502020204030204"/>
              </a:rPr>
              <a:t> 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"Paleness noticed by parents / caregiver"</a:t>
            </a:r>
          </a:p>
        </p:txBody>
      </p:sp>
      <p:sp>
        <p:nvSpPr>
          <p:cNvPr id="4" name="عنصر نائب للمحتوى 2">
            <a:extLst>
              <a:ext uri="{FF2B5EF4-FFF2-40B4-BE49-F238E27FC236}">
                <a16:creationId xmlns:a16="http://schemas.microsoft.com/office/drawing/2014/main" id="{18A9FA6C-D20E-4710-0A9E-649EBFCD5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49" y="3429000"/>
            <a:ext cx="10452031" cy="3501188"/>
          </a:xfrm>
        </p:spPr>
        <p:txBody>
          <a:bodyPr anchor="t">
            <a:normAutofit/>
          </a:bodyPr>
          <a:lstStyle/>
          <a:p>
            <a:pPr marL="914400" lvl="1" indent="-457200" algn="l" rtl="0">
              <a:buClr>
                <a:srgbClr val="62C69E"/>
              </a:buClr>
            </a:pPr>
            <a:r>
              <a:rPr lang="en-US" sz="2800" b="1" dirty="0">
                <a:solidFill>
                  <a:srgbClr val="62C69E"/>
                </a:solidFill>
              </a:rPr>
              <a:t>Key Question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: "When was the pallor first noticed, and has it been constant or progressive?“</a:t>
            </a:r>
          </a:p>
          <a:p>
            <a:pPr marL="914400" lvl="1" indent="-457200" algn="l" rtl="0">
              <a:buClr>
                <a:srgbClr val="62C69E"/>
              </a:buClr>
            </a:pP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914400" lvl="1" indent="-457200" algn="l" rtl="0">
              <a:buClr>
                <a:srgbClr val="62C69E"/>
              </a:buClr>
            </a:pP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914400" lvl="1" indent="-457200" algn="l" rtl="0">
              <a:buClr>
                <a:srgbClr val="62C69E"/>
              </a:buClr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Establishing accurate duration distinguishes acute emergencies from insidious chronic conditions.</a:t>
            </a:r>
          </a:p>
        </p:txBody>
      </p:sp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35A4313F-2A4B-098B-C7E2-34E9FCD8F282}"/>
              </a:ext>
            </a:extLst>
          </p:cNvPr>
          <p:cNvCxnSpPr>
            <a:cxnSpLocks/>
          </p:cNvCxnSpPr>
          <p:nvPr/>
        </p:nvCxnSpPr>
        <p:spPr>
          <a:xfrm>
            <a:off x="1321495" y="1534454"/>
            <a:ext cx="0" cy="1071585"/>
          </a:xfrm>
          <a:prstGeom prst="line">
            <a:avLst/>
          </a:prstGeom>
          <a:ln w="76200">
            <a:solidFill>
              <a:srgbClr val="62C6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52753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8CCDC-3E1B-1A58-37DD-3E9452DDB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3D5B8EAB-185B-2C8F-45F8-92CA3C5B815E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0AC47C39-C3F7-96AB-78BC-38FEC2CE5AF0}"/>
              </a:ext>
            </a:extLst>
          </p:cNvPr>
          <p:cNvSpPr txBox="1">
            <a:spLocks/>
          </p:cNvSpPr>
          <p:nvPr/>
        </p:nvSpPr>
        <p:spPr>
          <a:xfrm>
            <a:off x="1223885" y="211303"/>
            <a:ext cx="10278304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3. History of Present Illness (HPI)</a:t>
            </a:r>
          </a:p>
        </p:txBody>
      </p:sp>
      <p:sp>
        <p:nvSpPr>
          <p:cNvPr id="4" name="عنصر نائب للمحتوى 2">
            <a:extLst>
              <a:ext uri="{FF2B5EF4-FFF2-40B4-BE49-F238E27FC236}">
                <a16:creationId xmlns:a16="http://schemas.microsoft.com/office/drawing/2014/main" id="{BB8C0314-E2C0-3B7C-9288-CEBF44CEB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49" y="1536866"/>
            <a:ext cx="10452031" cy="5393322"/>
          </a:xfrm>
        </p:spPr>
        <p:txBody>
          <a:bodyPr anchor="t">
            <a:normAutofit/>
          </a:bodyPr>
          <a:lstStyle/>
          <a:p>
            <a:pPr marL="457200" lvl="1" indent="0" algn="l" rtl="0">
              <a:buClr>
                <a:srgbClr val="62C69E"/>
              </a:buClr>
              <a:buNone/>
            </a:pPr>
            <a:r>
              <a:rPr lang="en-US" sz="2800" b="1" dirty="0">
                <a:solidFill>
                  <a:srgbClr val="62C69E"/>
                </a:solidFill>
              </a:rPr>
              <a:t>A. Onset &amp; Progression</a:t>
            </a: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Sudden Onset: Suggests acute hemolysis (G6PD crisis, autoimmune AIHA) or acute hemorrhage.</a:t>
            </a: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Gradual / Insidious Onset: Points toward nutritional deficiency, bone marrow failure, or chronic inflammation.</a:t>
            </a:r>
          </a:p>
          <a:p>
            <a:pPr marL="1371600" lvl="2" indent="-457200" algn="l" rtl="0">
              <a:buClr>
                <a:srgbClr val="62C69E"/>
              </a:buClr>
            </a:pPr>
            <a:endParaRPr lang="en-US" sz="2400" dirty="0">
              <a:solidFill>
                <a:schemeClr val="bg2">
                  <a:lumMod val="25000"/>
                </a:schemeClr>
              </a:solidFill>
            </a:endParaRPr>
          </a:p>
          <a:p>
            <a:pPr marL="457200" lvl="1" indent="0" algn="l" rtl="0">
              <a:buClr>
                <a:srgbClr val="62C69E"/>
              </a:buClr>
              <a:buNone/>
            </a:pPr>
            <a:r>
              <a:rPr lang="en-US" sz="2800" b="1" dirty="0">
                <a:solidFill>
                  <a:srgbClr val="62C69E"/>
                </a:solidFill>
              </a:rPr>
              <a:t>B. Functional Severity Assessment</a:t>
            </a: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General Symptoms: Fatigue, lethargy, irritability, poor feeding, or poor suckling in infants.</a:t>
            </a:r>
          </a:p>
          <a:p>
            <a:pPr marL="1371600" lvl="2" indent="-457200" algn="l" rtl="0">
              <a:buClr>
                <a:srgbClr val="62C69E"/>
              </a:buClr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Cardiorespiratory Compromise: Shortness of breath, dyspnea on exertion, dizziness, lightheadedness, syncope, or palpitations.</a:t>
            </a:r>
          </a:p>
        </p:txBody>
      </p:sp>
    </p:spTree>
    <p:extLst>
      <p:ext uri="{BB962C8B-B14F-4D97-AF65-F5344CB8AC3E}">
        <p14:creationId xmlns:p14="http://schemas.microsoft.com/office/powerpoint/2010/main" val="276352559"/>
      </p:ext>
    </p:extLst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D6655-B575-2727-8D63-5BE4D247C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4EDD7BE4-BB65-A61A-38CB-1CAD10CD6AE3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57353C0D-110F-1282-B1EB-AF23D9DA71BE}"/>
              </a:ext>
            </a:extLst>
          </p:cNvPr>
          <p:cNvSpPr txBox="1">
            <a:spLocks/>
          </p:cNvSpPr>
          <p:nvPr/>
        </p:nvSpPr>
        <p:spPr>
          <a:xfrm>
            <a:off x="1223885" y="211303"/>
            <a:ext cx="10278304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4. Etiology-Driven Framework Overview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5BFEE042-0EE0-4BF7-5E88-9AF9053F723E}"/>
              </a:ext>
            </a:extLst>
          </p:cNvPr>
          <p:cNvSpPr txBox="1"/>
          <p:nvPr/>
        </p:nvSpPr>
        <p:spPr>
          <a:xfrm>
            <a:off x="1297680" y="2246316"/>
            <a:ext cx="10278304" cy="4261218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 rtl="0"/>
            <a:r>
              <a:rPr lang="en-US" sz="3200" b="1" dirty="0">
                <a:solidFill>
                  <a:srgbClr val="62C69E"/>
                </a:solidFill>
                <a:latin typeface="PlusJakartaSans-Bold"/>
              </a:rPr>
              <a:t>Category 1</a:t>
            </a:r>
          </a:p>
          <a:p>
            <a:pPr algn="l" rtl="0"/>
            <a:endParaRPr lang="en-US" sz="3200" b="1" dirty="0">
              <a:solidFill>
                <a:srgbClr val="62C69E"/>
              </a:solidFill>
              <a:latin typeface="PlusJakartaSans-Bold"/>
            </a:endParaRPr>
          </a:p>
          <a:p>
            <a:pPr algn="l" rtl="0"/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Inter-Bold"/>
              </a:rPr>
              <a:t>Decreased RBC Production</a:t>
            </a:r>
          </a:p>
          <a:p>
            <a:pPr algn="l" rtl="0"/>
            <a:endParaRPr lang="en-US" sz="1400" b="1" dirty="0">
              <a:solidFill>
                <a:schemeClr val="bg2">
                  <a:lumMod val="25000"/>
                </a:schemeClr>
              </a:solidFill>
              <a:latin typeface="Inter-Bold"/>
            </a:endParaRPr>
          </a:p>
          <a:p>
            <a:pPr marL="285750" indent="-28575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5569"/>
                </a:solidFill>
                <a:latin typeface="Inter-Regular"/>
              </a:rPr>
              <a:t>Nutritional Deficiencies (Iron, B12, Folate)</a:t>
            </a:r>
          </a:p>
          <a:p>
            <a:pPr marL="285750" indent="-28575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5569"/>
                </a:solidFill>
                <a:latin typeface="Inter-Regular"/>
              </a:rPr>
              <a:t>Bone Marrow Failure (Aplastic)</a:t>
            </a:r>
          </a:p>
          <a:p>
            <a:pPr marL="285750" indent="-28575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5569"/>
                </a:solidFill>
                <a:latin typeface="Inter-Regular"/>
              </a:rPr>
              <a:t>Bone Marrow Infiltration (Leukemia)</a:t>
            </a:r>
          </a:p>
          <a:p>
            <a:pPr marL="285750" indent="-28575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5569"/>
                </a:solidFill>
                <a:latin typeface="Inter-Regular"/>
              </a:rPr>
              <a:t>Chronic Diseases (CKD, IBD)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308018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100D3-58DB-0D04-1169-878BC45BA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2A92C586-E086-C243-4423-2C6C2F56E1EE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AE885572-9487-B074-A4BF-A00DFE91FAC4}"/>
              </a:ext>
            </a:extLst>
          </p:cNvPr>
          <p:cNvSpPr txBox="1">
            <a:spLocks/>
          </p:cNvSpPr>
          <p:nvPr/>
        </p:nvSpPr>
        <p:spPr>
          <a:xfrm>
            <a:off x="1223885" y="211303"/>
            <a:ext cx="10278304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4. Etiology-Driven Framework Overview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E8226FB-D74D-E725-A90E-C8D84482B564}"/>
              </a:ext>
            </a:extLst>
          </p:cNvPr>
          <p:cNvSpPr txBox="1"/>
          <p:nvPr/>
        </p:nvSpPr>
        <p:spPr>
          <a:xfrm>
            <a:off x="1297680" y="2246316"/>
            <a:ext cx="10278304" cy="4261218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 rtl="0"/>
            <a:r>
              <a:rPr lang="en-US" sz="3200" b="1" dirty="0">
                <a:solidFill>
                  <a:srgbClr val="62C69E"/>
                </a:solidFill>
                <a:latin typeface="PlusJakartaSans-Bold"/>
              </a:rPr>
              <a:t>Category 2</a:t>
            </a:r>
          </a:p>
          <a:p>
            <a:pPr algn="l" rtl="0"/>
            <a:endParaRPr lang="en-US" sz="3200" b="1" dirty="0">
              <a:solidFill>
                <a:srgbClr val="62C69E"/>
              </a:solidFill>
              <a:latin typeface="PlusJakartaSans-Bold"/>
            </a:endParaRPr>
          </a:p>
          <a:p>
            <a:pPr algn="l" rtl="0"/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Inter-Bold"/>
              </a:rPr>
              <a:t>Increased RBC Destruction</a:t>
            </a:r>
          </a:p>
          <a:p>
            <a:pPr algn="l" rtl="0"/>
            <a:endParaRPr lang="en-US" sz="1400" b="1" dirty="0">
              <a:solidFill>
                <a:schemeClr val="bg2">
                  <a:lumMod val="25000"/>
                </a:schemeClr>
              </a:solidFill>
              <a:latin typeface="Inter-Bold"/>
            </a:endParaRPr>
          </a:p>
          <a:p>
            <a:pPr marL="285750" indent="-28575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5569"/>
                </a:solidFill>
                <a:latin typeface="Inter-Regular"/>
              </a:rPr>
              <a:t>Hereditary Hemolytic (G6PD, Sickle Cell, Thalassemia)</a:t>
            </a:r>
          </a:p>
          <a:p>
            <a:pPr marL="285750" indent="-28575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5569"/>
                </a:solidFill>
                <a:latin typeface="Inter-Regular"/>
              </a:rPr>
              <a:t>Acquired Hemolytic (AIHA, HUS)</a:t>
            </a:r>
          </a:p>
          <a:p>
            <a:pPr marL="285750" indent="-28575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5569"/>
                </a:solidFill>
                <a:latin typeface="Inter-Regular"/>
              </a:rPr>
              <a:t>Infections (Malaria, Sepsis)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202095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23D67-31FE-A64E-6887-AF4781BA0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0673AB02-8DE1-2B4F-74D8-1463682FFA8A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1AE8BE7-B618-DFF9-C429-6C2CD0346E86}"/>
              </a:ext>
            </a:extLst>
          </p:cNvPr>
          <p:cNvSpPr txBox="1">
            <a:spLocks/>
          </p:cNvSpPr>
          <p:nvPr/>
        </p:nvSpPr>
        <p:spPr>
          <a:xfrm>
            <a:off x="1223885" y="211303"/>
            <a:ext cx="10278304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4. Etiology-Driven Framework Overview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5032C2CC-B43C-952C-F4D9-AA0C134EF0A6}"/>
              </a:ext>
            </a:extLst>
          </p:cNvPr>
          <p:cNvSpPr txBox="1"/>
          <p:nvPr/>
        </p:nvSpPr>
        <p:spPr>
          <a:xfrm>
            <a:off x="1297680" y="2246316"/>
            <a:ext cx="10278304" cy="4261218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 rtl="0"/>
            <a:r>
              <a:rPr lang="en-US" sz="3200" b="1" dirty="0">
                <a:solidFill>
                  <a:srgbClr val="62C69E"/>
                </a:solidFill>
                <a:latin typeface="PlusJakartaSans-Bold"/>
              </a:rPr>
              <a:t>Category 3</a:t>
            </a:r>
          </a:p>
          <a:p>
            <a:pPr algn="l" rtl="0"/>
            <a:endParaRPr lang="en-US" sz="3200" b="1" dirty="0">
              <a:solidFill>
                <a:srgbClr val="62C69E"/>
              </a:solidFill>
              <a:latin typeface="PlusJakartaSans-Bold"/>
            </a:endParaRPr>
          </a:p>
          <a:p>
            <a:pPr algn="l" rtl="0"/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Inter-Bold"/>
              </a:rPr>
              <a:t>Blood Loss</a:t>
            </a:r>
          </a:p>
          <a:p>
            <a:pPr algn="l" rtl="0"/>
            <a:endParaRPr lang="en-US" sz="1400" b="1" dirty="0">
              <a:solidFill>
                <a:schemeClr val="bg2">
                  <a:lumMod val="25000"/>
                </a:schemeClr>
              </a:solidFill>
              <a:latin typeface="Inter-Bold"/>
            </a:endParaRPr>
          </a:p>
          <a:p>
            <a:pPr marL="285750" indent="-28575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5569"/>
                </a:solidFill>
                <a:latin typeface="Inter-Regular"/>
              </a:rPr>
              <a:t>Acute Blood Loss (Trauma, Birth)</a:t>
            </a:r>
          </a:p>
          <a:p>
            <a:pPr marL="285750" indent="-28575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5569"/>
                </a:solidFill>
                <a:latin typeface="Inter-Regular"/>
              </a:rPr>
              <a:t>Chronic GI Loss (Melena, Parasites)</a:t>
            </a:r>
          </a:p>
          <a:p>
            <a:pPr marL="285750" indent="-28575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75569"/>
                </a:solidFill>
                <a:latin typeface="Inter-Regular"/>
              </a:rPr>
              <a:t>Adolescent Menorrhagia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061303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2001C-791A-6A4D-964D-D6137EFCC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34F6A483-646D-B134-58C9-53C8EEF144C8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E84E3633-03DD-0C19-37D0-BEA3C46C8456}"/>
              </a:ext>
            </a:extLst>
          </p:cNvPr>
          <p:cNvSpPr txBox="1">
            <a:spLocks/>
          </p:cNvSpPr>
          <p:nvPr/>
        </p:nvSpPr>
        <p:spPr>
          <a:xfrm>
            <a:off x="1223885" y="211303"/>
            <a:ext cx="10278304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Category 1: Nutritional Deficiencies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0DA087A-1FA9-B6D9-6414-CBF25FD2EE27}"/>
              </a:ext>
            </a:extLst>
          </p:cNvPr>
          <p:cNvSpPr txBox="1"/>
          <p:nvPr/>
        </p:nvSpPr>
        <p:spPr>
          <a:xfrm>
            <a:off x="1297680" y="1827216"/>
            <a:ext cx="5799642" cy="4261218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 rtl="0"/>
            <a:r>
              <a:rPr lang="en-US" sz="2800" b="1" dirty="0">
                <a:solidFill>
                  <a:srgbClr val="62C69E"/>
                </a:solidFill>
                <a:latin typeface="PlusJakartaSans-Bold"/>
              </a:rPr>
              <a:t>Iron Deficiency Anemia (IDA)</a:t>
            </a:r>
          </a:p>
          <a:p>
            <a:pPr marL="914400" lvl="1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2">
                  <a:lumMod val="25000"/>
                </a:schemeClr>
              </a:solidFill>
              <a:latin typeface="PlusJakartaSans-Bold"/>
            </a:endParaRPr>
          </a:p>
          <a:p>
            <a:pPr marL="457200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PlusJakartaSans-Bold"/>
              </a:rPr>
              <a:t>"Is the child consuming excessive cow's milk (&gt; 500 mL/day or introduced before 1 year)?“</a:t>
            </a:r>
          </a:p>
          <a:p>
            <a:pPr marL="457200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2">
                  <a:lumMod val="25000"/>
                </a:schemeClr>
              </a:solidFill>
              <a:latin typeface="PlusJakartaSans-Bold"/>
            </a:endParaRPr>
          </a:p>
          <a:p>
            <a:pPr marL="457200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PlusJakartaSans-Bold"/>
              </a:rPr>
              <a:t>"Is the child exclusively breastfed past 6 months without iron supplementation/fortified foods?“</a:t>
            </a:r>
          </a:p>
          <a:p>
            <a:pPr marL="457200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2">
                  <a:lumMod val="25000"/>
                </a:schemeClr>
              </a:solidFill>
              <a:latin typeface="PlusJakartaSans-Bold"/>
            </a:endParaRPr>
          </a:p>
          <a:p>
            <a:pPr marL="457200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PlusJakartaSans-Bold"/>
              </a:rPr>
              <a:t>"Does the child exhibit Pica (craving non-food items like dirt, ice, paper, or clay)?“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8E724E94-999B-039D-CB1E-D3B08424D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7322" y="2048158"/>
            <a:ext cx="4478661" cy="3057242"/>
          </a:xfrm>
          <a:prstGeom prst="roundRect">
            <a:avLst>
              <a:gd name="adj" fmla="val 6554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4258006"/>
      </p:ext>
    </p:extLst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30263-5C38-A9B8-76B8-975FB27B3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F7E15006-4D5D-096A-42D8-34EFB952C00A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E00EB8FA-1506-AB3B-583E-817142C76004}"/>
              </a:ext>
            </a:extLst>
          </p:cNvPr>
          <p:cNvSpPr txBox="1">
            <a:spLocks/>
          </p:cNvSpPr>
          <p:nvPr/>
        </p:nvSpPr>
        <p:spPr>
          <a:xfrm>
            <a:off x="1223885" y="211303"/>
            <a:ext cx="10278304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Category 1: Nutritional Deficiencies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6783B0C6-D086-D792-023A-5610D2A07A3E}"/>
              </a:ext>
            </a:extLst>
          </p:cNvPr>
          <p:cNvSpPr txBox="1"/>
          <p:nvPr/>
        </p:nvSpPr>
        <p:spPr>
          <a:xfrm>
            <a:off x="1297680" y="1827216"/>
            <a:ext cx="5799642" cy="4261218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 rtl="0"/>
            <a:r>
              <a:rPr lang="en-US" sz="2800" b="1" dirty="0">
                <a:solidFill>
                  <a:srgbClr val="62C69E"/>
                </a:solidFill>
                <a:latin typeface="PlusJakartaSans-Bold"/>
              </a:rPr>
              <a:t>Vitamin B12 &amp; Folate Deficiency</a:t>
            </a:r>
          </a:p>
          <a:p>
            <a:pPr marL="914400" lvl="1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2">
                  <a:lumMod val="25000"/>
                </a:schemeClr>
              </a:solidFill>
              <a:latin typeface="PlusJakartaSans-Bold"/>
            </a:endParaRPr>
          </a:p>
          <a:p>
            <a:pPr marL="457200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PlusJakartaSans-Bold"/>
              </a:rPr>
              <a:t>"Does the child/mother follow a strict vegan diet without supplementation?“</a:t>
            </a:r>
          </a:p>
          <a:p>
            <a:pPr marL="457200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2">
                  <a:lumMod val="25000"/>
                </a:schemeClr>
              </a:solidFill>
              <a:latin typeface="PlusJakartaSans-Bold"/>
            </a:endParaRPr>
          </a:p>
          <a:p>
            <a:pPr marL="457200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PlusJakartaSans-Bold"/>
              </a:rPr>
              <a:t>"Is there a history of chronic diarrhea, malabsorption, or intestinal surgery?"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715E0396-B151-1AAE-AB88-841014CA7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7322" y="2048158"/>
            <a:ext cx="4478661" cy="3057242"/>
          </a:xfrm>
          <a:prstGeom prst="roundRect">
            <a:avLst>
              <a:gd name="adj" fmla="val 6554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912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EE8BF-1404-5A18-082D-506C61F3F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667FDDF5-9FAA-D88A-FC03-45A71995B7F3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F770FE91-F7BC-242C-91E2-1E0E21CB3D99}"/>
              </a:ext>
            </a:extLst>
          </p:cNvPr>
          <p:cNvSpPr txBox="1">
            <a:spLocks/>
          </p:cNvSpPr>
          <p:nvPr/>
        </p:nvSpPr>
        <p:spPr>
          <a:xfrm>
            <a:off x="1223885" y="211303"/>
            <a:ext cx="10278304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Category 1: Bone Marrow Disorders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6F7A05B6-5F74-5446-7EAB-FAC671CD80EF}"/>
              </a:ext>
            </a:extLst>
          </p:cNvPr>
          <p:cNvSpPr txBox="1"/>
          <p:nvPr/>
        </p:nvSpPr>
        <p:spPr>
          <a:xfrm>
            <a:off x="1297679" y="1827216"/>
            <a:ext cx="10204509" cy="4261218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 rtl="0"/>
            <a:r>
              <a:rPr lang="en-US" sz="2800" b="1" dirty="0">
                <a:solidFill>
                  <a:srgbClr val="62C69E"/>
                </a:solidFill>
                <a:latin typeface="PlusJakartaSans-Bold"/>
              </a:rPr>
              <a:t>Bone Marrow Failure</a:t>
            </a:r>
          </a:p>
          <a:p>
            <a:pPr algn="l" rtl="0"/>
            <a:endParaRPr lang="en-US" sz="2400" dirty="0">
              <a:solidFill>
                <a:schemeClr val="bg2">
                  <a:lumMod val="25000"/>
                </a:schemeClr>
              </a:solidFill>
              <a:latin typeface="PlusJakartaSans-Bold"/>
            </a:endParaRPr>
          </a:p>
          <a:p>
            <a:pPr marL="457200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62C69E"/>
                </a:solidFill>
                <a:latin typeface="PlusJakartaSans-Bold"/>
              </a:rPr>
              <a:t>Thrombocytopenia: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PlusJakartaSans-Bold"/>
              </a:rPr>
              <a:t>"Are there skin changes like petechiae, purpura, easy bruising, or gum/nose bleeding?“</a:t>
            </a:r>
          </a:p>
          <a:p>
            <a:pPr marL="457200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2">
                  <a:lumMod val="25000"/>
                </a:schemeClr>
              </a:solidFill>
              <a:latin typeface="PlusJakartaSans-Bold"/>
            </a:endParaRPr>
          </a:p>
          <a:p>
            <a:pPr marL="457200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62C69E"/>
                </a:solidFill>
                <a:latin typeface="PlusJakartaSans-Bold"/>
              </a:rPr>
              <a:t>Neutropenia: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PlusJakartaSans-Bold"/>
              </a:rPr>
              <a:t>"Is there a history of recurrent or severe infections/fevers?“</a:t>
            </a:r>
          </a:p>
          <a:p>
            <a:pPr marL="457200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2">
                  <a:lumMod val="25000"/>
                </a:schemeClr>
              </a:solidFill>
              <a:latin typeface="PlusJakartaSans-Bold"/>
            </a:endParaRPr>
          </a:p>
          <a:p>
            <a:pPr marL="457200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62C69E"/>
                </a:solidFill>
                <a:latin typeface="PlusJakartaSans-Bold"/>
              </a:rPr>
              <a:t>Congenital Anomalies: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PlusJakartaSans-Bold"/>
              </a:rPr>
              <a:t>"Were there skeletal defects noted at birth (e.g., thumb or hand anomalies)?"</a:t>
            </a:r>
          </a:p>
        </p:txBody>
      </p:sp>
    </p:spTree>
    <p:extLst>
      <p:ext uri="{BB962C8B-B14F-4D97-AF65-F5344CB8AC3E}">
        <p14:creationId xmlns:p14="http://schemas.microsoft.com/office/powerpoint/2010/main" val="497001402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8F6E1-EC98-A476-AB9E-70DA944BD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4848FE60-A91A-77A6-A3D0-497E5323CF86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A9E65B06-B3DB-231D-D578-A349939556E2}"/>
              </a:ext>
            </a:extLst>
          </p:cNvPr>
          <p:cNvSpPr txBox="1">
            <a:spLocks/>
          </p:cNvSpPr>
          <p:nvPr/>
        </p:nvSpPr>
        <p:spPr>
          <a:xfrm>
            <a:off x="1223885" y="211303"/>
            <a:ext cx="10278304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Category 1: Bone Marrow Disorders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81285C9A-1AAA-FC74-119B-F815AA201DBC}"/>
              </a:ext>
            </a:extLst>
          </p:cNvPr>
          <p:cNvSpPr txBox="1"/>
          <p:nvPr/>
        </p:nvSpPr>
        <p:spPr>
          <a:xfrm>
            <a:off x="1297679" y="1827216"/>
            <a:ext cx="10204509" cy="4261218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 rtl="0"/>
            <a:r>
              <a:rPr lang="en-US" sz="2800" b="1" dirty="0">
                <a:solidFill>
                  <a:srgbClr val="62C69E"/>
                </a:solidFill>
                <a:latin typeface="PlusJakartaSans-Bold"/>
              </a:rPr>
              <a:t>Bone Marrow Infiltration</a:t>
            </a:r>
          </a:p>
          <a:p>
            <a:pPr algn="l" rtl="0"/>
            <a:r>
              <a:rPr lang="en-US" sz="2400" i="1" dirty="0">
                <a:solidFill>
                  <a:schemeClr val="bg2">
                    <a:lumMod val="25000"/>
                  </a:schemeClr>
                </a:solidFill>
              </a:rPr>
              <a:t>Leukemia, Lymphoma, Neuroblastoma</a:t>
            </a:r>
          </a:p>
          <a:p>
            <a:pPr algn="l" rtl="0"/>
            <a:endParaRPr lang="en-US" sz="3200" i="1" dirty="0">
              <a:solidFill>
                <a:schemeClr val="bg2">
                  <a:lumMod val="25000"/>
                </a:schemeClr>
              </a:solidFill>
              <a:latin typeface="PlusJakartaSans-Bold"/>
            </a:endParaRPr>
          </a:p>
          <a:p>
            <a:pPr marL="457200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62C69E"/>
                </a:solidFill>
                <a:latin typeface="PlusJakartaSans-Bold"/>
              </a:rPr>
              <a:t>Bone Pain: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PlusJakartaSans-Bold"/>
              </a:rPr>
              <a:t>"Does the child complain of persistent bone/joint pain that wakes them at night?“</a:t>
            </a:r>
          </a:p>
          <a:p>
            <a:pPr marL="457200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2">
                  <a:lumMod val="25000"/>
                </a:schemeClr>
              </a:solidFill>
              <a:latin typeface="PlusJakartaSans-Bold"/>
            </a:endParaRPr>
          </a:p>
          <a:p>
            <a:pPr marL="457200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62C69E"/>
                </a:solidFill>
                <a:latin typeface="PlusJakartaSans-Bold"/>
              </a:rPr>
              <a:t>Lymphadenopathy: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PlusJakartaSans-Bold"/>
              </a:rPr>
              <a:t>"Have you noticed painless lumps or swollen lymph nodes in the neck, armpits, or groin?“</a:t>
            </a:r>
          </a:p>
          <a:p>
            <a:pPr marL="457200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2">
                  <a:lumMod val="25000"/>
                </a:schemeClr>
              </a:solidFill>
              <a:latin typeface="PlusJakartaSans-Bold"/>
            </a:endParaRPr>
          </a:p>
          <a:p>
            <a:pPr marL="457200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62C69E"/>
                </a:solidFill>
                <a:latin typeface="PlusJakartaSans-Bold"/>
              </a:rPr>
              <a:t>Constitutional Signs: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PlusJakartaSans-Bold"/>
              </a:rPr>
              <a:t>Unexplained prolonged fever, night sweats, or weight loss.</a:t>
            </a:r>
          </a:p>
        </p:txBody>
      </p:sp>
    </p:spTree>
    <p:extLst>
      <p:ext uri="{BB962C8B-B14F-4D97-AF65-F5344CB8AC3E}">
        <p14:creationId xmlns:p14="http://schemas.microsoft.com/office/powerpoint/2010/main" val="37570635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8768C-0BAA-7306-8450-5EBE8C6BD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2CE45C0E-B1EE-A195-315A-323092229B26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FAAF32BB-CBD9-7888-4357-80876979BD33}"/>
              </a:ext>
            </a:extLst>
          </p:cNvPr>
          <p:cNvSpPr txBox="1">
            <a:spLocks/>
          </p:cNvSpPr>
          <p:nvPr/>
        </p:nvSpPr>
        <p:spPr>
          <a:xfrm>
            <a:off x="1223885" y="211303"/>
            <a:ext cx="10278304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Category 1: Chronic Diseases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E422C20-4A4E-12AD-80B0-515C0B6FB7A7}"/>
              </a:ext>
            </a:extLst>
          </p:cNvPr>
          <p:cNvSpPr txBox="1"/>
          <p:nvPr/>
        </p:nvSpPr>
        <p:spPr>
          <a:xfrm>
            <a:off x="1297679" y="1827216"/>
            <a:ext cx="10204509" cy="4261218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 rtl="0">
              <a:buClr>
                <a:srgbClr val="62C69E"/>
              </a:buClr>
            </a:pPr>
            <a:r>
              <a:rPr lang="en-US" sz="2400" b="1" dirty="0">
                <a:solidFill>
                  <a:srgbClr val="62C69E"/>
                </a:solidFill>
              </a:rPr>
              <a:t>Renal Pathology (CKD):</a:t>
            </a:r>
          </a:p>
          <a:p>
            <a:pPr marL="457200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"Is there a known history of kidney disease, facial swelling, or changes in urine output?“</a:t>
            </a:r>
          </a:p>
          <a:p>
            <a:pPr marL="457200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2">
                  <a:lumMod val="25000"/>
                </a:schemeClr>
              </a:solidFill>
            </a:endParaRPr>
          </a:p>
          <a:p>
            <a:pPr algn="l" rtl="0">
              <a:buClr>
                <a:srgbClr val="62C69E"/>
              </a:buClr>
            </a:pPr>
            <a:r>
              <a:rPr lang="en-US" sz="2400" b="1" dirty="0">
                <a:solidFill>
                  <a:srgbClr val="62C69E"/>
                </a:solidFill>
              </a:rPr>
              <a:t>Chronic Inflammation (IBD/Rheumatic):</a:t>
            </a:r>
          </a:p>
          <a:p>
            <a:pPr marL="457200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"Are there signs of chronic inflammation like persistent abdominal pain, chronic diarrhea, or joint swelling?“</a:t>
            </a:r>
          </a:p>
          <a:p>
            <a:pPr marL="457200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2">
                  <a:lumMod val="25000"/>
                </a:schemeClr>
              </a:solidFill>
            </a:endParaRPr>
          </a:p>
          <a:p>
            <a:pPr algn="l" rtl="0">
              <a:buClr>
                <a:srgbClr val="62C69E"/>
              </a:buClr>
            </a:pPr>
            <a:r>
              <a:rPr lang="en-US" sz="2400" b="1" dirty="0">
                <a:solidFill>
                  <a:srgbClr val="62C69E"/>
                </a:solidFill>
              </a:rPr>
              <a:t>Endocrine Disorders (Hypothyroidism):</a:t>
            </a:r>
          </a:p>
          <a:p>
            <a:pPr marL="457200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"Are there hypothyroid symptoms: severe constipation, dry skin, coarse hair, or growth delay?"</a:t>
            </a:r>
          </a:p>
        </p:txBody>
      </p:sp>
    </p:spTree>
    <p:extLst>
      <p:ext uri="{BB962C8B-B14F-4D97-AF65-F5344CB8AC3E}">
        <p14:creationId xmlns:p14="http://schemas.microsoft.com/office/powerpoint/2010/main" val="29388722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E2BA0-67A5-378F-CC80-5B25FAE9D4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>
            <a:extLst>
              <a:ext uri="{FF2B5EF4-FFF2-40B4-BE49-F238E27FC236}">
                <a16:creationId xmlns:a16="http://schemas.microsoft.com/office/drawing/2014/main" id="{E32E9EA1-2779-071F-117A-4F914F92AB14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9E4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A527904B-F8FC-49CE-8836-82663F52D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66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Learning Objectives: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B2A8957-389B-A838-76CE-9F0348B8E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466" y="1825625"/>
            <a:ext cx="10515599" cy="4667250"/>
          </a:xfrm>
        </p:spPr>
        <p:txBody>
          <a:bodyPr anchor="t">
            <a:normAutofit lnSpcReduction="10000"/>
          </a:bodyPr>
          <a:lstStyle/>
          <a:p>
            <a:pPr marL="514350" indent="-514350" algn="just" rtl="0">
              <a:buClr>
                <a:srgbClr val="62C69E"/>
              </a:buClr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Define pallor and understand its clinical significance in children.</a:t>
            </a:r>
          </a:p>
          <a:p>
            <a:pPr marL="514350" indent="-514350" algn="just" rtl="0">
              <a:buClr>
                <a:srgbClr val="62C69E"/>
              </a:buClr>
              <a:buFont typeface="+mj-lt"/>
              <a:buAutoNum type="arabicPeriod"/>
            </a:pPr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marL="514350" indent="-514350" algn="just" rtl="0">
              <a:buClr>
                <a:srgbClr val="62C69E"/>
              </a:buClr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Differentiate between pallor associated with anemia and pallor due to non-anemic causes</a:t>
            </a:r>
          </a:p>
          <a:p>
            <a:pPr marL="514350" indent="-514350" algn="just" rtl="0">
              <a:buClr>
                <a:srgbClr val="62C69E"/>
              </a:buClr>
              <a:buFont typeface="+mj-lt"/>
              <a:buAutoNum type="arabicPeriod"/>
            </a:pPr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marL="514350" indent="-514350" algn="just" rtl="0">
              <a:buClr>
                <a:srgbClr val="62C69E"/>
              </a:buClr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Apply a systematic approach to the evaluation of a child with pallor, including history, examination, and investigations.</a:t>
            </a:r>
          </a:p>
          <a:p>
            <a:pPr marL="514350" indent="-514350" algn="just" rtl="0">
              <a:buClr>
                <a:srgbClr val="62C69E"/>
              </a:buClr>
              <a:buFont typeface="+mj-lt"/>
              <a:buAutoNum type="arabicPeriod"/>
            </a:pPr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marL="514350" indent="-514350" algn="just" rtl="0">
              <a:buClr>
                <a:srgbClr val="62C69E"/>
              </a:buClr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Discuss the basic principles of management and emergency care of children presenting with pallor.</a:t>
            </a:r>
          </a:p>
        </p:txBody>
      </p:sp>
    </p:spTree>
    <p:extLst>
      <p:ext uri="{BB962C8B-B14F-4D97-AF65-F5344CB8AC3E}">
        <p14:creationId xmlns:p14="http://schemas.microsoft.com/office/powerpoint/2010/main" val="161985962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C407D-FCE3-F330-CA0A-273DD087A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2B38CBCC-CA8B-0A26-350D-EF528363E2DB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D7AD6B53-1A75-3A7A-3F62-200DA21682F2}"/>
              </a:ext>
            </a:extLst>
          </p:cNvPr>
          <p:cNvSpPr txBox="1">
            <a:spLocks/>
          </p:cNvSpPr>
          <p:nvPr/>
        </p:nvSpPr>
        <p:spPr>
          <a:xfrm>
            <a:off x="1223885" y="211303"/>
            <a:ext cx="10278304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Category 2: Hereditary Hemolytic Anemias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F860A70C-50AF-1BCD-46F2-9CC5078F6E8D}"/>
              </a:ext>
            </a:extLst>
          </p:cNvPr>
          <p:cNvSpPr txBox="1"/>
          <p:nvPr/>
        </p:nvSpPr>
        <p:spPr>
          <a:xfrm>
            <a:off x="1297679" y="1827216"/>
            <a:ext cx="10204509" cy="4261218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 rtl="0">
              <a:buClr>
                <a:srgbClr val="62C69E"/>
              </a:buClr>
            </a:pPr>
            <a:r>
              <a:rPr lang="en-US" sz="2400" b="1" dirty="0">
                <a:solidFill>
                  <a:srgbClr val="62C69E"/>
                </a:solidFill>
              </a:rPr>
              <a:t>G6PD Deficiency</a:t>
            </a:r>
          </a:p>
          <a:p>
            <a:pPr marL="342900" indent="-3429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"Did the child recently ingest fava beans?"</a:t>
            </a:r>
          </a:p>
          <a:p>
            <a:pPr marL="342900" indent="-3429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"Was there exposure to oxidative drugs (sulfonamides) or mothballs?"</a:t>
            </a:r>
          </a:p>
          <a:p>
            <a:pPr marL="342900" indent="-3429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"Did you notice dark red, brownish, or tea-colored urine?“</a:t>
            </a:r>
          </a:p>
          <a:p>
            <a:pPr algn="l" rtl="0">
              <a:buClr>
                <a:srgbClr val="62C69E"/>
              </a:buClr>
            </a:pPr>
            <a:endParaRPr lang="en-US" sz="2400" dirty="0">
              <a:solidFill>
                <a:schemeClr val="bg2">
                  <a:lumMod val="25000"/>
                </a:schemeClr>
              </a:solidFill>
            </a:endParaRPr>
          </a:p>
          <a:p>
            <a:pPr algn="l" rtl="0">
              <a:buClr>
                <a:srgbClr val="62C69E"/>
              </a:buClr>
            </a:pPr>
            <a:r>
              <a:rPr lang="en-US" sz="2400" b="1" dirty="0">
                <a:solidFill>
                  <a:srgbClr val="62C69E"/>
                </a:solidFill>
              </a:rPr>
              <a:t>Sickle Cell Disease</a:t>
            </a:r>
          </a:p>
          <a:p>
            <a:pPr marL="342900" indent="-3429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"Does the child suffer from severe acute painful episodes in bones or abdomen?"</a:t>
            </a:r>
          </a:p>
          <a:p>
            <a:pPr marL="342900" indent="-3429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"Has there been dactylitis (painful swollen hands/feet)?“</a:t>
            </a:r>
          </a:p>
          <a:p>
            <a:pPr algn="l" rtl="0">
              <a:buClr>
                <a:srgbClr val="62C69E"/>
              </a:buClr>
            </a:pPr>
            <a:endParaRPr lang="en-US" sz="2400" dirty="0">
              <a:solidFill>
                <a:schemeClr val="bg2">
                  <a:lumMod val="25000"/>
                </a:schemeClr>
              </a:solidFill>
            </a:endParaRPr>
          </a:p>
          <a:p>
            <a:pPr algn="l" rtl="0">
              <a:buClr>
                <a:srgbClr val="62C69E"/>
              </a:buClr>
            </a:pPr>
            <a:r>
              <a:rPr lang="en-US" sz="2400" b="1" dirty="0">
                <a:solidFill>
                  <a:srgbClr val="62C69E"/>
                </a:solidFill>
              </a:rPr>
              <a:t>Thalassemia &amp; Spherocytosis</a:t>
            </a:r>
          </a:p>
          <a:p>
            <a:pPr marL="342900" indent="-3429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"Has the child experienced yellowish discoloration of eyes/skin (Jaundice)?"</a:t>
            </a:r>
          </a:p>
          <a:p>
            <a:pPr marL="342900" indent="-3429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"Is there a family history of early gallstones or early splenectomy?"</a:t>
            </a:r>
          </a:p>
        </p:txBody>
      </p:sp>
    </p:spTree>
    <p:extLst>
      <p:ext uri="{BB962C8B-B14F-4D97-AF65-F5344CB8AC3E}">
        <p14:creationId xmlns:p14="http://schemas.microsoft.com/office/powerpoint/2010/main" val="1493580674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1A415-E36D-04BA-C39A-FCB69E447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CD312D83-368B-C095-341E-6C37BF78823B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2CBCEA24-1B28-DE18-95D9-DB75F88281B0}"/>
              </a:ext>
            </a:extLst>
          </p:cNvPr>
          <p:cNvSpPr txBox="1">
            <a:spLocks/>
          </p:cNvSpPr>
          <p:nvPr/>
        </p:nvSpPr>
        <p:spPr>
          <a:xfrm>
            <a:off x="1223885" y="211303"/>
            <a:ext cx="10278304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Category 2: Acquired Hemolytic Disorders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04F1C3FA-B1E8-E755-4922-9E6021A7C67C}"/>
              </a:ext>
            </a:extLst>
          </p:cNvPr>
          <p:cNvSpPr txBox="1"/>
          <p:nvPr/>
        </p:nvSpPr>
        <p:spPr>
          <a:xfrm>
            <a:off x="1297680" y="1827216"/>
            <a:ext cx="7103370" cy="4261218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 rtl="0">
              <a:buClr>
                <a:srgbClr val="62C69E"/>
              </a:buClr>
            </a:pPr>
            <a:r>
              <a:rPr lang="en-US" sz="2400" b="1" dirty="0">
                <a:solidFill>
                  <a:srgbClr val="62C69E"/>
                </a:solidFill>
              </a:rPr>
              <a:t>Immune &amp; Microangiopathic Hemolysis</a:t>
            </a:r>
          </a:p>
          <a:p>
            <a:pPr algn="l" rtl="0">
              <a:buClr>
                <a:srgbClr val="62C69E"/>
              </a:buClr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HUS Clue: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"Was there a recent viral/bacterial infection or an episode of bloody diarrhea?"</a:t>
            </a:r>
          </a:p>
          <a:p>
            <a:pPr algn="l" rtl="0">
              <a:buClr>
                <a:srgbClr val="62C69E"/>
              </a:buClr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Drug-Induced (AIHA):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"Has the child started any new medications recently?“</a:t>
            </a:r>
          </a:p>
          <a:p>
            <a:pPr algn="l" rtl="0">
              <a:buClr>
                <a:srgbClr val="62C69E"/>
              </a:buClr>
            </a:pPr>
            <a:endParaRPr lang="en-US" sz="2400" dirty="0">
              <a:solidFill>
                <a:schemeClr val="bg2">
                  <a:lumMod val="25000"/>
                </a:schemeClr>
              </a:solidFill>
            </a:endParaRPr>
          </a:p>
          <a:p>
            <a:pPr algn="l" rtl="0">
              <a:buClr>
                <a:srgbClr val="62C69E"/>
              </a:buClr>
            </a:pPr>
            <a:r>
              <a:rPr lang="en-US" sz="2400" b="1" dirty="0">
                <a:solidFill>
                  <a:srgbClr val="62C69E"/>
                </a:solidFill>
              </a:rPr>
              <a:t>Infectious &amp; Endemic Exposure</a:t>
            </a:r>
          </a:p>
          <a:p>
            <a:pPr algn="l" rtl="0">
              <a:buClr>
                <a:srgbClr val="62C69E"/>
              </a:buClr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Malaria Risk: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"Has the child traveled to or lived in a malaria-endemic region?"</a:t>
            </a:r>
          </a:p>
          <a:p>
            <a:pPr algn="l" rtl="0">
              <a:buClr>
                <a:srgbClr val="62C69E"/>
              </a:buClr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Systemic Infection: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Signs of sepsis, prolonged fever, or hemodynamic instability.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D8FAA2DE-A78B-EAF9-60FD-6C1C70D1CF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589" r="25376"/>
          <a:stretch>
            <a:fillRect/>
          </a:stretch>
        </p:blipFill>
        <p:spPr>
          <a:xfrm>
            <a:off x="8401050" y="2320705"/>
            <a:ext cx="3371851" cy="2978590"/>
          </a:xfrm>
          <a:prstGeom prst="roundRect">
            <a:avLst>
              <a:gd name="adj" fmla="val 6554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7754400"/>
      </p:ext>
    </p:extLst>
  </p:cSld>
  <p:clrMapOvr>
    <a:masterClrMapping/>
  </p:clrMapOvr>
  <p:transition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538FE-0F1B-FCEB-0646-D24C6FA56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5335C0EA-A8EC-4469-C66D-70C02BA963F1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040F9638-8954-C98C-2698-CCEA51F3380B}"/>
              </a:ext>
            </a:extLst>
          </p:cNvPr>
          <p:cNvSpPr txBox="1">
            <a:spLocks/>
          </p:cNvSpPr>
          <p:nvPr/>
        </p:nvSpPr>
        <p:spPr>
          <a:xfrm>
            <a:off x="1223885" y="211303"/>
            <a:ext cx="10278304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Category 3: Blood Loss Assessment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F6043E26-1C43-4466-3474-D129ACE068CD}"/>
              </a:ext>
            </a:extLst>
          </p:cNvPr>
          <p:cNvSpPr txBox="1"/>
          <p:nvPr/>
        </p:nvSpPr>
        <p:spPr>
          <a:xfrm>
            <a:off x="1297680" y="1827216"/>
            <a:ext cx="10278304" cy="4261218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 rtl="0">
              <a:buClr>
                <a:srgbClr val="62C69E"/>
              </a:buClr>
            </a:pPr>
            <a:r>
              <a:rPr lang="en-US" sz="2400" b="1" dirty="0">
                <a:solidFill>
                  <a:srgbClr val="62C69E"/>
                </a:solidFill>
              </a:rPr>
              <a:t>Acute Blood Loss</a:t>
            </a:r>
          </a:p>
          <a:p>
            <a:pPr marL="342900" indent="-3429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"Is there a history of recent trauma, surgical procedures, or acute visible bleeding?"</a:t>
            </a:r>
          </a:p>
          <a:p>
            <a:pPr marL="342900" indent="-3429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Neonates: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"Was there birth trauma, fetal-maternal hemorrhage, or umbilical cord bleeding?“</a:t>
            </a:r>
          </a:p>
          <a:p>
            <a:pPr algn="l" rtl="0">
              <a:buClr>
                <a:srgbClr val="62C69E"/>
              </a:buClr>
            </a:pPr>
            <a:endParaRPr lang="en-US" sz="2400" dirty="0">
              <a:solidFill>
                <a:schemeClr val="bg2">
                  <a:lumMod val="25000"/>
                </a:schemeClr>
              </a:solidFill>
            </a:endParaRPr>
          </a:p>
          <a:p>
            <a:pPr algn="l" rtl="0">
              <a:buClr>
                <a:srgbClr val="62C69E"/>
              </a:buClr>
            </a:pPr>
            <a:r>
              <a:rPr lang="en-US" sz="2400" b="1" dirty="0">
                <a:solidFill>
                  <a:srgbClr val="62C69E"/>
                </a:solidFill>
              </a:rPr>
              <a:t>Chronic Blood Loss</a:t>
            </a:r>
          </a:p>
          <a:p>
            <a:pPr algn="l" rtl="0">
              <a:buClr>
                <a:srgbClr val="62C69E"/>
              </a:buClr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Gastrointestinal: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"Is stool black/tarry (Melena) or containing bright red blood (Hematochezia)?"</a:t>
            </a:r>
          </a:p>
          <a:p>
            <a:pPr algn="l" rtl="0">
              <a:buClr>
                <a:srgbClr val="62C69E"/>
              </a:buClr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Parasitic: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"Does the child walk barefoot on dirt/soil?" (Risk of Hookworm infestation)</a:t>
            </a:r>
          </a:p>
          <a:p>
            <a:pPr algn="l" rtl="0">
              <a:buClr>
                <a:srgbClr val="62C69E"/>
              </a:buClr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Adolescents: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"Are menses unusually heavy (&gt;7 days) or containing large clots?"</a:t>
            </a:r>
          </a:p>
        </p:txBody>
      </p:sp>
    </p:spTree>
    <p:extLst>
      <p:ext uri="{BB962C8B-B14F-4D97-AF65-F5344CB8AC3E}">
        <p14:creationId xmlns:p14="http://schemas.microsoft.com/office/powerpoint/2010/main" val="2885921958"/>
      </p:ext>
    </p:extLst>
  </p:cSld>
  <p:clrMapOvr>
    <a:masterClrMapping/>
  </p:clrMapOvr>
  <p:transition spd="slow">
    <p:push dir="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FB11C-C1C7-C59D-CD40-73998909F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6010A98A-3067-F798-BEB1-95A74E7ABC50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D4D5317D-6774-A22D-E454-03EB52B971A9}"/>
              </a:ext>
            </a:extLst>
          </p:cNvPr>
          <p:cNvSpPr txBox="1">
            <a:spLocks/>
          </p:cNvSpPr>
          <p:nvPr/>
        </p:nvSpPr>
        <p:spPr>
          <a:xfrm>
            <a:off x="1223885" y="211303"/>
            <a:ext cx="10278304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Past Medical History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6300BE1E-485A-ADFF-6608-ED41FB636D21}"/>
              </a:ext>
            </a:extLst>
          </p:cNvPr>
          <p:cNvSpPr txBox="1"/>
          <p:nvPr/>
        </p:nvSpPr>
        <p:spPr>
          <a:xfrm>
            <a:off x="1297680" y="1827216"/>
            <a:ext cx="5065358" cy="4261218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 rtl="0">
              <a:buClr>
                <a:srgbClr val="62C69E"/>
              </a:buClr>
            </a:pPr>
            <a:r>
              <a:rPr lang="en-US" sz="2400" b="1" dirty="0">
                <a:solidFill>
                  <a:srgbClr val="62C69E"/>
                </a:solidFill>
              </a:rPr>
              <a:t>Perinatal: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Prematurity, low birth weight (depleted iron stores), neonatal jaundice/phototherapy.</a:t>
            </a:r>
          </a:p>
          <a:p>
            <a:pPr algn="l" rtl="0">
              <a:buClr>
                <a:srgbClr val="62C69E"/>
              </a:buClr>
            </a:pPr>
            <a:endParaRPr lang="en-US" sz="2400" dirty="0">
              <a:solidFill>
                <a:schemeClr val="bg2">
                  <a:lumMod val="25000"/>
                </a:schemeClr>
              </a:solidFill>
            </a:endParaRPr>
          </a:p>
          <a:p>
            <a:pPr algn="l" rtl="0">
              <a:buClr>
                <a:srgbClr val="62C69E"/>
              </a:buClr>
            </a:pPr>
            <a:r>
              <a:rPr lang="en-US" sz="2400" b="1" dirty="0">
                <a:solidFill>
                  <a:srgbClr val="62C69E"/>
                </a:solidFill>
              </a:rPr>
              <a:t>Prior Episodes: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Recurrent anemia, transfusions.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BE29819-B27C-09E9-6620-77EF8810F5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625" t="2616" r="12339"/>
          <a:stretch>
            <a:fillRect/>
          </a:stretch>
        </p:blipFill>
        <p:spPr>
          <a:xfrm>
            <a:off x="6856384" y="1827216"/>
            <a:ext cx="4952602" cy="3297234"/>
          </a:xfrm>
          <a:prstGeom prst="roundRect">
            <a:avLst>
              <a:gd name="adj" fmla="val 6554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9813141"/>
      </p:ext>
    </p:extLst>
  </p:cSld>
  <p:clrMapOvr>
    <a:masterClrMapping/>
  </p:clrMapOvr>
  <p:transition spd="slow">
    <p:push dir="u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5652A-3A68-7512-B5FF-CEEA0DBE7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1C8B893-F5AE-6710-8E4F-8CB0C92D99E3}"/>
              </a:ext>
            </a:extLst>
          </p:cNvPr>
          <p:cNvSpPr txBox="1">
            <a:spLocks/>
          </p:cNvSpPr>
          <p:nvPr/>
        </p:nvSpPr>
        <p:spPr>
          <a:xfrm>
            <a:off x="766685" y="211303"/>
            <a:ext cx="10278304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Drug &amp; Exposure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588CD9FE-7CBF-7209-97BA-2A63197D0818}"/>
              </a:ext>
            </a:extLst>
          </p:cNvPr>
          <p:cNvSpPr txBox="1"/>
          <p:nvPr/>
        </p:nvSpPr>
        <p:spPr>
          <a:xfrm>
            <a:off x="840480" y="1827216"/>
            <a:ext cx="5065358" cy="4261218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 rtl="0">
              <a:buClr>
                <a:srgbClr val="62C69E"/>
              </a:buClr>
            </a:pPr>
            <a:r>
              <a:rPr lang="en-US" sz="2400" b="1" dirty="0">
                <a:solidFill>
                  <a:srgbClr val="62C69E"/>
                </a:solidFill>
              </a:rPr>
              <a:t>Meds: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NSAIDs/steroids (GI bleeding), oxidative drugs (G6PD hemolysis).</a:t>
            </a:r>
          </a:p>
          <a:p>
            <a:pPr algn="l" rtl="0">
              <a:buClr>
                <a:srgbClr val="62C69E"/>
              </a:buClr>
            </a:pPr>
            <a:endParaRPr lang="en-US" sz="2400" dirty="0">
              <a:solidFill>
                <a:schemeClr val="bg2">
                  <a:lumMod val="25000"/>
                </a:schemeClr>
              </a:solidFill>
            </a:endParaRPr>
          </a:p>
          <a:p>
            <a:pPr algn="l" rtl="0">
              <a:buClr>
                <a:srgbClr val="62C69E"/>
              </a:buClr>
            </a:pPr>
            <a:r>
              <a:rPr lang="en-US" sz="2400" b="1" dirty="0">
                <a:solidFill>
                  <a:srgbClr val="62C69E"/>
                </a:solidFill>
              </a:rPr>
              <a:t>Environment: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Lead paint pica or heavy metal exposure.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A88CAB85-3AA8-7818-B9F5-8B13AF0883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70" t="3121" r="12090"/>
          <a:stretch>
            <a:fillRect/>
          </a:stretch>
        </p:blipFill>
        <p:spPr>
          <a:xfrm>
            <a:off x="6399185" y="1827217"/>
            <a:ext cx="4952602" cy="3059334"/>
          </a:xfrm>
          <a:prstGeom prst="roundRect">
            <a:avLst>
              <a:gd name="adj" fmla="val 6554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6932531"/>
      </p:ext>
    </p:extLst>
  </p:cSld>
  <p:clrMapOvr>
    <a:masterClrMapping/>
  </p:clrMapOvr>
  <p:transition spd="slow">
    <p:push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2B6AE-3798-761A-355F-C6F8C7C6B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ACD285D0-2EBB-7F9F-4458-5F20981E2A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450" r="10406"/>
          <a:stretch>
            <a:fillRect/>
          </a:stretch>
        </p:blipFill>
        <p:spPr>
          <a:xfrm>
            <a:off x="6399185" y="1827216"/>
            <a:ext cx="5065358" cy="3458187"/>
          </a:xfrm>
          <a:prstGeom prst="roundRect">
            <a:avLst>
              <a:gd name="adj" fmla="val 6554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عنوان 1">
            <a:extLst>
              <a:ext uri="{FF2B5EF4-FFF2-40B4-BE49-F238E27FC236}">
                <a16:creationId xmlns:a16="http://schemas.microsoft.com/office/drawing/2014/main" id="{8AFEF28D-9F18-B7DA-8A9D-F5E60B9902A9}"/>
              </a:ext>
            </a:extLst>
          </p:cNvPr>
          <p:cNvSpPr txBox="1">
            <a:spLocks/>
          </p:cNvSpPr>
          <p:nvPr/>
        </p:nvSpPr>
        <p:spPr>
          <a:xfrm>
            <a:off x="766685" y="211303"/>
            <a:ext cx="10278304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Family History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EBF9C44-F44B-6798-FE5D-38B8AAB262EE}"/>
              </a:ext>
            </a:extLst>
          </p:cNvPr>
          <p:cNvSpPr txBox="1"/>
          <p:nvPr/>
        </p:nvSpPr>
        <p:spPr>
          <a:xfrm>
            <a:off x="840480" y="1827216"/>
            <a:ext cx="5065358" cy="4261218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 rtl="0">
              <a:buClr>
                <a:srgbClr val="62C69E"/>
              </a:buClr>
            </a:pPr>
            <a:r>
              <a:rPr lang="en-US" sz="2400" b="1" dirty="0">
                <a:solidFill>
                  <a:srgbClr val="62C69E"/>
                </a:solidFill>
              </a:rPr>
              <a:t>Genetics: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Thalassemia, Sickle Cell, G6PD, Spherocytosis.</a:t>
            </a:r>
          </a:p>
          <a:p>
            <a:pPr algn="l" rtl="0">
              <a:buClr>
                <a:srgbClr val="62C69E"/>
              </a:buClr>
            </a:pPr>
            <a:endParaRPr lang="en-US" sz="2400" dirty="0">
              <a:solidFill>
                <a:schemeClr val="bg2">
                  <a:lumMod val="25000"/>
                </a:schemeClr>
              </a:solidFill>
            </a:endParaRPr>
          </a:p>
          <a:p>
            <a:pPr algn="l" rtl="0">
              <a:buClr>
                <a:srgbClr val="62C69E"/>
              </a:buClr>
            </a:pPr>
            <a:r>
              <a:rPr lang="en-US" sz="2400" b="1" dirty="0">
                <a:solidFill>
                  <a:srgbClr val="62C69E"/>
                </a:solidFill>
              </a:rPr>
              <a:t>Consanguinity: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Parental relation (autosomal recessive conditions).</a:t>
            </a:r>
          </a:p>
        </p:txBody>
      </p:sp>
    </p:spTree>
    <p:extLst>
      <p:ext uri="{BB962C8B-B14F-4D97-AF65-F5344CB8AC3E}">
        <p14:creationId xmlns:p14="http://schemas.microsoft.com/office/powerpoint/2010/main" val="3586123696"/>
      </p:ext>
    </p:extLst>
  </p:cSld>
  <p:clrMapOvr>
    <a:masterClrMapping/>
  </p:clrMapOvr>
  <p:transition spd="slow">
    <p:push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2B62F-BB4F-016D-9006-36260866A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3FD56D0-81D9-31FC-3E5E-5BEC12456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7DB3B8D-BC83-81B3-0880-248D30B8A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47AF8359-1E2D-C81C-E4E0-CD246DB9E6C4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27AF6BEE-C000-A2EA-153C-FF61C5ABABF4}"/>
              </a:ext>
            </a:extLst>
          </p:cNvPr>
          <p:cNvSpPr txBox="1">
            <a:spLocks/>
          </p:cNvSpPr>
          <p:nvPr/>
        </p:nvSpPr>
        <p:spPr>
          <a:xfrm>
            <a:off x="1123950" y="1576785"/>
            <a:ext cx="1022985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dirty="0">
                <a:solidFill>
                  <a:schemeClr val="bg1"/>
                </a:solidFill>
                <a:latin typeface="Arial Narrow" panose="020B0606020202030204" pitchFamily="34" charset="0"/>
              </a:rPr>
              <a:t>PART 4</a:t>
            </a: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62D51D3A-EEF8-8D97-57CB-7A44969C3DBF}"/>
              </a:ext>
            </a:extLst>
          </p:cNvPr>
          <p:cNvSpPr txBox="1">
            <a:spLocks/>
          </p:cNvSpPr>
          <p:nvPr/>
        </p:nvSpPr>
        <p:spPr>
          <a:xfrm>
            <a:off x="1123949" y="2566591"/>
            <a:ext cx="10118673" cy="2714625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5400" dirty="0">
                <a:solidFill>
                  <a:schemeClr val="bg1"/>
                </a:solidFill>
                <a:latin typeface="Arial Black" panose="020B0A04020102020204" pitchFamily="34" charset="0"/>
              </a:rPr>
              <a:t>Physical Examination</a:t>
            </a:r>
          </a:p>
        </p:txBody>
      </p:sp>
    </p:spTree>
    <p:extLst>
      <p:ext uri="{BB962C8B-B14F-4D97-AF65-F5344CB8AC3E}">
        <p14:creationId xmlns:p14="http://schemas.microsoft.com/office/powerpoint/2010/main" val="2410840115"/>
      </p:ext>
    </p:extLst>
  </p:cSld>
  <p:clrMapOvr>
    <a:masterClrMapping/>
  </p:clrMapOvr>
  <p:transition spd="slow">
    <p:push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BF37A-6C32-907E-A101-64943DB33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3B0F037A-AC9E-2C1F-DA85-29ED8DA743D8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EDA9BABF-5A92-CBC9-29A7-8731998FB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General Look &amp; Appearance</a:t>
            </a:r>
          </a:p>
        </p:txBody>
      </p:sp>
      <p:sp>
        <p:nvSpPr>
          <p:cNvPr id="4" name="عنصر نائب للمحتوى 2">
            <a:extLst>
              <a:ext uri="{FF2B5EF4-FFF2-40B4-BE49-F238E27FC236}">
                <a16:creationId xmlns:a16="http://schemas.microsoft.com/office/drawing/2014/main" id="{C1D0553A-5B7A-B04C-3ED7-D178C34B1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1825625"/>
            <a:ext cx="10515599" cy="4667250"/>
          </a:xfrm>
        </p:spPr>
        <p:txBody>
          <a:bodyPr anchor="t">
            <a:normAutofit/>
          </a:bodyPr>
          <a:lstStyle/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Overall Status: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Alertness / Lethargy</a:t>
            </a:r>
          </a:p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Respiratory Distress: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Effort / Recessions</a:t>
            </a:r>
          </a:p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Dysmorphic Features: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Congenital facies (Fanconi / Diamond-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</a:rPr>
              <a:t>Blackfan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)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FDB53262-1DE2-F741-880B-56DF9D7BB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088" y="3534507"/>
            <a:ext cx="4795823" cy="3093305"/>
          </a:xfrm>
          <a:prstGeom prst="roundRect">
            <a:avLst>
              <a:gd name="adj" fmla="val 6554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6680621"/>
      </p:ext>
    </p:extLst>
  </p:cSld>
  <p:clrMapOvr>
    <a:masterClrMapping/>
  </p:clrMapOvr>
  <p:transition spd="slow">
    <p:push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D472D-DBEE-1CBA-7C90-050D305B0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C382442F-FF25-6EA0-0F93-CB405A0ADCDF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8E45A607-304A-EBC1-1845-9B1777E88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Head &amp; HEENT</a:t>
            </a:r>
          </a:p>
        </p:txBody>
      </p:sp>
      <p:sp>
        <p:nvSpPr>
          <p:cNvPr id="4" name="عنصر نائب للمحتوى 2">
            <a:extLst>
              <a:ext uri="{FF2B5EF4-FFF2-40B4-BE49-F238E27FC236}">
                <a16:creationId xmlns:a16="http://schemas.microsoft.com/office/drawing/2014/main" id="{38845CE5-5010-4D51-D227-0971983B6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1" y="1825625"/>
            <a:ext cx="6865018" cy="4667250"/>
          </a:xfrm>
        </p:spPr>
        <p:txBody>
          <a:bodyPr anchor="t">
            <a:normAutofit/>
          </a:bodyPr>
          <a:lstStyle/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Eyes &amp; Conjunctivae: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Conjunctival pallor / Scleral icterus / Retinal hemorrhages</a:t>
            </a:r>
          </a:p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Ears &amp; Nose: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Epistaxis / Mucosal pallor</a:t>
            </a:r>
          </a:p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Oral Cavity: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Atrophic glossitis / Angular cheilitis / Bleeding gums</a:t>
            </a:r>
          </a:p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Skull &amp; Facies:</a:t>
            </a:r>
            <a:r>
              <a:rPr lang="en-US" dirty="0">
                <a:solidFill>
                  <a:srgbClr val="62C69E"/>
                </a:solidFill>
              </a:rPr>
              <a:t>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Frontal bossing / Chipmunk facies (Thalassemia)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139FA90-CF8C-2F29-5552-AE8FB30FC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3347" y="1528010"/>
            <a:ext cx="3783368" cy="380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1741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DE972-B7B9-8853-F653-36ED2AFEA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13F45944-3AA8-7D97-38F2-BBAB9FF2DE95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00016559-63EA-7425-EF6D-AD39DE8FF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Head &amp; HEENT</a:t>
            </a:r>
          </a:p>
        </p:txBody>
      </p:sp>
      <p:sp>
        <p:nvSpPr>
          <p:cNvPr id="4" name="عنصر نائب للمحتوى 2">
            <a:extLst>
              <a:ext uri="{FF2B5EF4-FFF2-40B4-BE49-F238E27FC236}">
                <a16:creationId xmlns:a16="http://schemas.microsoft.com/office/drawing/2014/main" id="{826413A7-EC15-28D6-45F7-2C414E9A90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1" y="1825625"/>
            <a:ext cx="6865018" cy="4667250"/>
          </a:xfrm>
        </p:spPr>
        <p:txBody>
          <a:bodyPr anchor="t">
            <a:normAutofit/>
          </a:bodyPr>
          <a:lstStyle/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Eyes &amp; Conjunctivae: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Conjunctival pallor / Scleral icterus / Retinal hemorrhages</a:t>
            </a:r>
          </a:p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Ears &amp; Nose: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Epistaxis / Mucosal pallor</a:t>
            </a:r>
          </a:p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Oral Cavity: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Atrophic glossitis / Angular cheilitis / Bleeding gums</a:t>
            </a:r>
          </a:p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Skull &amp; Facies:</a:t>
            </a:r>
            <a:r>
              <a:rPr lang="en-US" dirty="0">
                <a:solidFill>
                  <a:srgbClr val="62C69E"/>
                </a:solidFill>
              </a:rPr>
              <a:t>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Frontal bossing / Chipmunk facies (Thalassemia)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A2472C52-D0C4-400B-2C79-CB3B33D08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4884" y="377157"/>
            <a:ext cx="3214666" cy="4259179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075AE1C3-DBDD-51CA-DF6D-6B71DCB04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9577" y="4588210"/>
            <a:ext cx="2604223" cy="215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2275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EDEA"/>
            </a:gs>
            <a:gs pos="100000">
              <a:srgbClr val="F9E4E3"/>
            </a:gs>
          </a:gsLst>
          <a:lin ang="108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BA69B8-DEB1-2471-4953-8A7E9B822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11">
            <a:extLst>
              <a:ext uri="{FF2B5EF4-FFF2-40B4-BE49-F238E27FC236}">
                <a16:creationId xmlns:a16="http://schemas.microsoft.com/office/drawing/2014/main" id="{E2707EEB-F248-2A83-1D1C-014A5BB552F2}"/>
              </a:ext>
            </a:extLst>
          </p:cNvPr>
          <p:cNvSpPr/>
          <p:nvPr/>
        </p:nvSpPr>
        <p:spPr>
          <a:xfrm>
            <a:off x="10073390" y="0"/>
            <a:ext cx="211861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9B20C0AF-B76E-3B24-B640-0BD3DD998B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44"/>
          <a:stretch>
            <a:fillRect/>
          </a:stretch>
        </p:blipFill>
        <p:spPr>
          <a:xfrm>
            <a:off x="952500" y="0"/>
            <a:ext cx="10200182" cy="6858000"/>
          </a:xfrm>
          <a:prstGeom prst="roundRect">
            <a:avLst>
              <a:gd name="adj" fmla="val 13170"/>
            </a:avLst>
          </a:prstGeom>
          <a:effectLst>
            <a:outerShdw blurRad="50800" dist="38100" algn="l" rotWithShape="0">
              <a:prstClr val="black">
                <a:alpha val="19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7501926"/>
      </p:ext>
    </p:extLst>
  </p:cSld>
  <p:clrMapOvr>
    <a:masterClrMapping/>
  </p:clrMapOvr>
  <p:transition spd="slow">
    <p:push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46F85-65EE-24A7-4D66-2CD06D827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FA94E2AF-735E-69E0-7D8C-58183A23AD24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C71E8270-219D-D56C-61D6-4F7586CA8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Head &amp; HEENT</a:t>
            </a:r>
          </a:p>
        </p:txBody>
      </p:sp>
      <p:sp>
        <p:nvSpPr>
          <p:cNvPr id="4" name="عنصر نائب للمحتوى 2">
            <a:extLst>
              <a:ext uri="{FF2B5EF4-FFF2-40B4-BE49-F238E27FC236}">
                <a16:creationId xmlns:a16="http://schemas.microsoft.com/office/drawing/2014/main" id="{8BDA2BEA-7ED6-5CCC-46E0-CC56A549AE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1" y="1825625"/>
            <a:ext cx="6865018" cy="4667250"/>
          </a:xfrm>
        </p:spPr>
        <p:txBody>
          <a:bodyPr anchor="t">
            <a:normAutofit/>
          </a:bodyPr>
          <a:lstStyle/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Eyes &amp; Conjunctivae: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Conjunctival pallor / Scleral icterus / Retinal hemorrhages</a:t>
            </a:r>
          </a:p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Ears &amp; Nose: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Epistaxis / Mucosal pallor</a:t>
            </a:r>
          </a:p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Oral Cavity: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Atrophic glossitis / Angular cheilitis / Bleeding gums</a:t>
            </a:r>
          </a:p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Skull &amp; Facies:</a:t>
            </a:r>
            <a:r>
              <a:rPr lang="en-US" dirty="0">
                <a:solidFill>
                  <a:srgbClr val="62C69E"/>
                </a:solidFill>
              </a:rPr>
              <a:t>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Frontal bossing / Chipmunk facies (Thalassemia)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905305F-EF3D-50E8-CC24-705FE9C23E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4720" y="1027906"/>
            <a:ext cx="3601640" cy="480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4974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CDBF9-8D93-2A22-B92F-12D0876B0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55D1B537-08F0-9CA5-F174-EA37C8742446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5F334BA4-F6FB-8C81-7B48-9547565EB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Head &amp; HEENT</a:t>
            </a:r>
          </a:p>
        </p:txBody>
      </p:sp>
      <p:sp>
        <p:nvSpPr>
          <p:cNvPr id="4" name="عنصر نائب للمحتوى 2">
            <a:extLst>
              <a:ext uri="{FF2B5EF4-FFF2-40B4-BE49-F238E27FC236}">
                <a16:creationId xmlns:a16="http://schemas.microsoft.com/office/drawing/2014/main" id="{A665AB43-7C67-B31A-28F5-93A6E8162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1" y="1825625"/>
            <a:ext cx="6865018" cy="4667250"/>
          </a:xfrm>
        </p:spPr>
        <p:txBody>
          <a:bodyPr anchor="t">
            <a:normAutofit/>
          </a:bodyPr>
          <a:lstStyle/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Eyes &amp; Conjunctivae: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Conjunctival pallor / Scleral icterus / Retinal hemorrhages</a:t>
            </a:r>
          </a:p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Ears &amp; Nose: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Epistaxis / Mucosal pallor</a:t>
            </a:r>
          </a:p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Oral Cavity: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Atrophic glossitis / Angular cheilitis / Bleeding gums</a:t>
            </a:r>
          </a:p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Skull &amp; Facies:</a:t>
            </a:r>
            <a:r>
              <a:rPr lang="en-US" dirty="0">
                <a:solidFill>
                  <a:srgbClr val="62C69E"/>
                </a:solidFill>
              </a:rPr>
              <a:t>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Frontal bossing / Chipmunk facies (Thalassemia)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72FA4193-2C5D-EF05-D798-174BE3DB1B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150" r="15368"/>
          <a:stretch>
            <a:fillRect/>
          </a:stretch>
        </p:blipFill>
        <p:spPr>
          <a:xfrm>
            <a:off x="8566485" y="0"/>
            <a:ext cx="3200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8545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95C2E-35B4-272D-A643-D2E9810D5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4A236900-2815-3D9E-64BE-822B19D39148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A339919-B162-A1EE-DD49-78831E16D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Skin &amp; Appendages</a:t>
            </a:r>
          </a:p>
        </p:txBody>
      </p:sp>
      <p:sp>
        <p:nvSpPr>
          <p:cNvPr id="4" name="عنصر نائب للمحتوى 2">
            <a:extLst>
              <a:ext uri="{FF2B5EF4-FFF2-40B4-BE49-F238E27FC236}">
                <a16:creationId xmlns:a16="http://schemas.microsoft.com/office/drawing/2014/main" id="{D5220F1C-CF77-18DB-2A88-CA3731A4C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1825625"/>
            <a:ext cx="10515599" cy="4667250"/>
          </a:xfrm>
        </p:spPr>
        <p:txBody>
          <a:bodyPr anchor="t">
            <a:normAutofit/>
          </a:bodyPr>
          <a:lstStyle/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Pallor &amp; Jaundice: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Palms / Soles / Creases</a:t>
            </a:r>
          </a:p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Bleeding: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Petechiae / Purpura / Ecchymoses</a:t>
            </a:r>
          </a:p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Nails &amp; Hair: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Koilonychia (Spoon nails) / Capillary refill / Brittle hair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BFDFDF5-2B07-36EA-34CE-DE460C278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452" y="3466669"/>
            <a:ext cx="4295095" cy="3222890"/>
          </a:xfrm>
          <a:prstGeom prst="roundRect">
            <a:avLst>
              <a:gd name="adj" fmla="val 6554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9188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8CA3E-EB05-5C4D-12AC-63575D524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DE8D63E7-4039-9148-270C-B0E3B57E56DE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19344558-461D-2691-359A-36FA37C0B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Vital Signs </a:t>
            </a:r>
          </a:p>
        </p:txBody>
      </p:sp>
      <p:sp>
        <p:nvSpPr>
          <p:cNvPr id="4" name="عنصر نائب للمحتوى 2">
            <a:extLst>
              <a:ext uri="{FF2B5EF4-FFF2-40B4-BE49-F238E27FC236}">
                <a16:creationId xmlns:a16="http://schemas.microsoft.com/office/drawing/2014/main" id="{C275F424-BF58-C014-67C4-5F1CFCCB1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1825625"/>
            <a:ext cx="10515599" cy="4667250"/>
          </a:xfrm>
        </p:spPr>
        <p:txBody>
          <a:bodyPr anchor="t">
            <a:normAutofit/>
          </a:bodyPr>
          <a:lstStyle/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Pulse Rate &amp; Rhythm: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Tachycardia (Compensatory / Shock)</a:t>
            </a:r>
          </a:p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Respiratory Rate: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Tachypnea (Hypoxia / Acidosis)</a:t>
            </a:r>
          </a:p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Blood Pressure: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Hypotension (Late shock) / Wide pulse pressure (Hyperdynamic)</a:t>
            </a:r>
          </a:p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Temperature: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Fever (Infection / Hemolysis / Malignancy)</a:t>
            </a:r>
          </a:p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Oxygen Saturation: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SpO2 (Oxygenation / Cardiopulmonary)</a:t>
            </a:r>
          </a:p>
        </p:txBody>
      </p:sp>
    </p:spTree>
    <p:extLst>
      <p:ext uri="{BB962C8B-B14F-4D97-AF65-F5344CB8AC3E}">
        <p14:creationId xmlns:p14="http://schemas.microsoft.com/office/powerpoint/2010/main" val="30463507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EB070-6887-32FB-CBE2-D4FF40D63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316C3DD3-BA1B-6055-4DFF-3CC66ECD9A50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A52F5030-F26F-EDEA-F3E0-E1C87CEE4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Growth Parameters </a:t>
            </a:r>
          </a:p>
        </p:txBody>
      </p:sp>
      <p:sp>
        <p:nvSpPr>
          <p:cNvPr id="4" name="عنصر نائب للمحتوى 2">
            <a:extLst>
              <a:ext uri="{FF2B5EF4-FFF2-40B4-BE49-F238E27FC236}">
                <a16:creationId xmlns:a16="http://schemas.microsoft.com/office/drawing/2014/main" id="{AC12757D-A07C-7567-FDCA-0A412AEA5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1825625"/>
            <a:ext cx="10515599" cy="4667250"/>
          </a:xfrm>
        </p:spPr>
        <p:txBody>
          <a:bodyPr anchor="t">
            <a:normAutofit/>
          </a:bodyPr>
          <a:lstStyle/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Plotting: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Height / Weight / Head circumference</a:t>
            </a:r>
          </a:p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Clinical Significance: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Failure to thrive / Growth stunting (Chronic disease / Malabsorption / Malnutrition)</a:t>
            </a:r>
          </a:p>
        </p:txBody>
      </p:sp>
    </p:spTree>
    <p:extLst>
      <p:ext uri="{BB962C8B-B14F-4D97-AF65-F5344CB8AC3E}">
        <p14:creationId xmlns:p14="http://schemas.microsoft.com/office/powerpoint/2010/main" val="3595353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932C8-6DC7-C657-8B62-C53119948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CA7AB238-955B-FBB9-E589-060B6A0C916C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CD83D98-DA5F-3FB9-E4A9-C84E8BFAD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Systemic examination </a:t>
            </a: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B5CA2D35-2306-A261-E413-171FF45C7D22}"/>
              </a:ext>
            </a:extLst>
          </p:cNvPr>
          <p:cNvSpPr txBox="1">
            <a:spLocks/>
          </p:cNvSpPr>
          <p:nvPr/>
        </p:nvSpPr>
        <p:spPr>
          <a:xfrm>
            <a:off x="1364582" y="1690688"/>
            <a:ext cx="3977439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/>
            <a:r>
              <a:rPr lang="en-US" sz="2800" b="1" dirty="0">
                <a:solidFill>
                  <a:srgbClr val="62C69E"/>
                </a:solidFill>
                <a:latin typeface="+mn-lt"/>
                <a:ea typeface="+mn-ea"/>
                <a:cs typeface="+mn-cs"/>
              </a:rPr>
              <a:t>Cardiovascular system</a:t>
            </a:r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F44DD194-51E3-A051-4B98-4426ADE6DAEA}"/>
              </a:ext>
            </a:extLst>
          </p:cNvPr>
          <p:cNvSpPr txBox="1">
            <a:spLocks/>
          </p:cNvSpPr>
          <p:nvPr/>
        </p:nvSpPr>
        <p:spPr>
          <a:xfrm>
            <a:off x="7090611" y="1690688"/>
            <a:ext cx="3977439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/>
            <a:r>
              <a:rPr lang="en-US" sz="2800" b="1" dirty="0">
                <a:solidFill>
                  <a:srgbClr val="62C69E"/>
                </a:solidFill>
                <a:latin typeface="+mn-lt"/>
                <a:ea typeface="+mn-ea"/>
                <a:cs typeface="+mn-cs"/>
              </a:rPr>
              <a:t>Abdomen</a:t>
            </a:r>
          </a:p>
        </p:txBody>
      </p:sp>
      <p:sp>
        <p:nvSpPr>
          <p:cNvPr id="14" name="عنصر نائب للمحتوى 2">
            <a:extLst>
              <a:ext uri="{FF2B5EF4-FFF2-40B4-BE49-F238E27FC236}">
                <a16:creationId xmlns:a16="http://schemas.microsoft.com/office/drawing/2014/main" id="{2D7EA2CD-4C3D-B338-E1C1-150B9C0678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606" y="3016251"/>
            <a:ext cx="5037222" cy="2734844"/>
          </a:xfrm>
        </p:spPr>
        <p:txBody>
          <a:bodyPr anchor="t">
            <a:normAutofit/>
          </a:bodyPr>
          <a:lstStyle/>
          <a:p>
            <a:pPr algn="l" rtl="0">
              <a:lnSpc>
                <a:spcPct val="100000"/>
              </a:lnSpc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Auscultation: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Systolic murmur (Flow murmur) / Hyperdynamic precordium</a:t>
            </a:r>
          </a:p>
          <a:p>
            <a:pPr algn="l" rtl="0">
              <a:lnSpc>
                <a:spcPct val="100000"/>
              </a:lnSpc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Heart Failure: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Gallop rhythm / Cardiomegaly</a:t>
            </a:r>
          </a:p>
        </p:txBody>
      </p:sp>
      <p:sp>
        <p:nvSpPr>
          <p:cNvPr id="17" name="عنصر نائب للمحتوى 2">
            <a:extLst>
              <a:ext uri="{FF2B5EF4-FFF2-40B4-BE49-F238E27FC236}">
                <a16:creationId xmlns:a16="http://schemas.microsoft.com/office/drawing/2014/main" id="{D32E3A73-3868-2339-F801-DC8C9CD91B4F}"/>
              </a:ext>
            </a:extLst>
          </p:cNvPr>
          <p:cNvSpPr txBox="1">
            <a:spLocks/>
          </p:cNvSpPr>
          <p:nvPr/>
        </p:nvSpPr>
        <p:spPr>
          <a:xfrm>
            <a:off x="6560719" y="3016251"/>
            <a:ext cx="5037222" cy="3649244"/>
          </a:xfrm>
          <a:prstGeom prst="rect">
            <a:avLst/>
          </a:prstGeom>
        </p:spPr>
        <p:txBody>
          <a:bodyPr vert="horz" lIns="91440" tIns="45720" rIns="91440" bIns="45720" rtlCol="1" anchor="t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20000"/>
              </a:lnSpc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Splenomegaly: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Hemolysis / Portal hypertension / Storage diseases / Malignancy.</a:t>
            </a:r>
          </a:p>
          <a:p>
            <a:pPr algn="l" rtl="0">
              <a:lnSpc>
                <a:spcPct val="120000"/>
              </a:lnSpc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Hepatomegaly: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Extramedullary hematopoiesis / Heart failure / Infiltration</a:t>
            </a:r>
          </a:p>
        </p:txBody>
      </p:sp>
    </p:spTree>
    <p:extLst>
      <p:ext uri="{BB962C8B-B14F-4D97-AF65-F5344CB8AC3E}">
        <p14:creationId xmlns:p14="http://schemas.microsoft.com/office/powerpoint/2010/main" val="2092385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1A193-8BC6-6F96-0C2E-10F3133DA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71674983-51F7-CCEB-14E7-91256B2AA038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A5FD476F-29EC-062A-7FA3-720D18E6B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Systemic examination </a:t>
            </a:r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4E8484C6-B5BD-3949-EF7D-EE8FEFA192B4}"/>
              </a:ext>
            </a:extLst>
          </p:cNvPr>
          <p:cNvSpPr txBox="1">
            <a:spLocks/>
          </p:cNvSpPr>
          <p:nvPr/>
        </p:nvSpPr>
        <p:spPr>
          <a:xfrm>
            <a:off x="7090611" y="1690688"/>
            <a:ext cx="3977439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/>
            <a:r>
              <a:rPr lang="en-US" sz="2800" b="1" dirty="0">
                <a:solidFill>
                  <a:srgbClr val="62C69E"/>
                </a:solidFill>
                <a:latin typeface="+mn-lt"/>
                <a:ea typeface="+mn-ea"/>
                <a:cs typeface="+mn-cs"/>
              </a:rPr>
              <a:t>Abdomen</a:t>
            </a:r>
          </a:p>
        </p:txBody>
      </p:sp>
      <p:sp>
        <p:nvSpPr>
          <p:cNvPr id="17" name="عنصر نائب للمحتوى 2">
            <a:extLst>
              <a:ext uri="{FF2B5EF4-FFF2-40B4-BE49-F238E27FC236}">
                <a16:creationId xmlns:a16="http://schemas.microsoft.com/office/drawing/2014/main" id="{03EEAB68-F954-BF79-4B77-F648A6C73B5C}"/>
              </a:ext>
            </a:extLst>
          </p:cNvPr>
          <p:cNvSpPr txBox="1">
            <a:spLocks/>
          </p:cNvSpPr>
          <p:nvPr/>
        </p:nvSpPr>
        <p:spPr>
          <a:xfrm>
            <a:off x="6560719" y="3016251"/>
            <a:ext cx="5037222" cy="3649244"/>
          </a:xfrm>
          <a:prstGeom prst="rect">
            <a:avLst/>
          </a:prstGeom>
        </p:spPr>
        <p:txBody>
          <a:bodyPr vert="horz" lIns="91440" tIns="45720" rIns="91440" bIns="45720" rtlCol="1" anchor="t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20000"/>
              </a:lnSpc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Splenomegaly: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Hemolysis / Portal hypertension / Storage diseases / Malignancy.</a:t>
            </a:r>
          </a:p>
          <a:p>
            <a:pPr algn="l" rtl="0">
              <a:lnSpc>
                <a:spcPct val="120000"/>
              </a:lnSpc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Hepatomegaly: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Extramedullary hematopoiesis / Heart failure / Infiltration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2A0B1E43-53D0-C6BC-B819-DB1472B4B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794" y="1690688"/>
            <a:ext cx="3977439" cy="4768248"/>
          </a:xfrm>
          <a:prstGeom prst="roundRect">
            <a:avLst>
              <a:gd name="adj" fmla="val 6554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7985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4836D-5149-F53F-0612-A1D211BEC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DBACEF2C-B0BF-921E-15EF-87735E5799F8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C4E03AE4-BB2F-AE7F-64FC-FFBAC7938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Systemic examination </a:t>
            </a: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FE22F723-D98A-9730-B25B-4A89877F9A1A}"/>
              </a:ext>
            </a:extLst>
          </p:cNvPr>
          <p:cNvSpPr txBox="1">
            <a:spLocks/>
          </p:cNvSpPr>
          <p:nvPr/>
        </p:nvSpPr>
        <p:spPr>
          <a:xfrm>
            <a:off x="1364582" y="1690688"/>
            <a:ext cx="3977439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/>
            <a:r>
              <a:rPr lang="en-US" sz="2800" b="1" dirty="0">
                <a:solidFill>
                  <a:srgbClr val="62C69E"/>
                </a:solidFill>
                <a:latin typeface="+mn-lt"/>
                <a:ea typeface="+mn-ea"/>
                <a:cs typeface="+mn-cs"/>
              </a:rPr>
              <a:t>Musculoskeletal System</a:t>
            </a:r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81CEFB5B-C28E-2C66-B919-6B46FC3DC017}"/>
              </a:ext>
            </a:extLst>
          </p:cNvPr>
          <p:cNvSpPr txBox="1">
            <a:spLocks/>
          </p:cNvSpPr>
          <p:nvPr/>
        </p:nvSpPr>
        <p:spPr>
          <a:xfrm>
            <a:off x="7090611" y="1690688"/>
            <a:ext cx="3977439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/>
            <a:r>
              <a:rPr lang="en-US" sz="2800" b="1" dirty="0">
                <a:solidFill>
                  <a:srgbClr val="62C69E"/>
                </a:solidFill>
                <a:latin typeface="+mn-lt"/>
                <a:ea typeface="+mn-ea"/>
                <a:cs typeface="+mn-cs"/>
              </a:rPr>
              <a:t>Lymphatic System</a:t>
            </a:r>
          </a:p>
        </p:txBody>
      </p:sp>
      <p:sp>
        <p:nvSpPr>
          <p:cNvPr id="14" name="عنصر نائب للمحتوى 2">
            <a:extLst>
              <a:ext uri="{FF2B5EF4-FFF2-40B4-BE49-F238E27FC236}">
                <a16:creationId xmlns:a16="http://schemas.microsoft.com/office/drawing/2014/main" id="{D322A3F5-1E60-89F0-3D9E-9CF4E1025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606" y="3016251"/>
            <a:ext cx="5037222" cy="2734844"/>
          </a:xfrm>
        </p:spPr>
        <p:txBody>
          <a:bodyPr anchor="t">
            <a:normAutofit/>
          </a:bodyPr>
          <a:lstStyle/>
          <a:p>
            <a:pPr algn="l" rtl="0">
              <a:lnSpc>
                <a:spcPct val="100000"/>
              </a:lnSpc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Bony Tenderness: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Marrow expansion / Leukemia</a:t>
            </a:r>
          </a:p>
          <a:p>
            <a:pPr algn="l" rtl="0">
              <a:lnSpc>
                <a:spcPct val="100000"/>
              </a:lnSpc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Joints &amp; Extremities: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Arthritis (JIA) / Deformities (Absent radii) / Dactylitis (Sickle cell)</a:t>
            </a:r>
          </a:p>
        </p:txBody>
      </p:sp>
      <p:sp>
        <p:nvSpPr>
          <p:cNvPr id="17" name="عنصر نائب للمحتوى 2">
            <a:extLst>
              <a:ext uri="{FF2B5EF4-FFF2-40B4-BE49-F238E27FC236}">
                <a16:creationId xmlns:a16="http://schemas.microsoft.com/office/drawing/2014/main" id="{6E28B44D-3B69-421D-F96C-849FBAA8969A}"/>
              </a:ext>
            </a:extLst>
          </p:cNvPr>
          <p:cNvSpPr txBox="1">
            <a:spLocks/>
          </p:cNvSpPr>
          <p:nvPr/>
        </p:nvSpPr>
        <p:spPr>
          <a:xfrm>
            <a:off x="6560719" y="3016251"/>
            <a:ext cx="5037222" cy="3649244"/>
          </a:xfrm>
          <a:prstGeom prst="rect">
            <a:avLst/>
          </a:prstGeom>
        </p:spPr>
        <p:txBody>
          <a:bodyPr vert="horz" lIns="91440" tIns="45720" rIns="91440" bIns="45720" rtlCol="1" anchor="t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20000"/>
              </a:lnSpc>
              <a:buClr>
                <a:srgbClr val="62C69E"/>
              </a:buClr>
            </a:pPr>
            <a:r>
              <a:rPr lang="en-US" b="1" dirty="0">
                <a:solidFill>
                  <a:srgbClr val="62C69E"/>
                </a:solidFill>
              </a:rPr>
              <a:t>Lymphadenopathy: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Infection / Lymphoma / Leukemia</a:t>
            </a:r>
          </a:p>
        </p:txBody>
      </p:sp>
    </p:spTree>
    <p:extLst>
      <p:ext uri="{BB962C8B-B14F-4D97-AF65-F5344CB8AC3E}">
        <p14:creationId xmlns:p14="http://schemas.microsoft.com/office/powerpoint/2010/main" val="26347214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AB0C4-2CA0-A6CC-BB06-0FE3BBE48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FD20B02-2BB9-2850-EF37-798F99B1F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D498544-17E8-B6B0-67CB-84A37634DC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947E3D52-88AF-0970-A594-D32CD04F535B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C83AB47D-90F3-79F8-701F-CE405E7D11EB}"/>
              </a:ext>
            </a:extLst>
          </p:cNvPr>
          <p:cNvSpPr txBox="1">
            <a:spLocks/>
          </p:cNvSpPr>
          <p:nvPr/>
        </p:nvSpPr>
        <p:spPr>
          <a:xfrm>
            <a:off x="1123950" y="1576785"/>
            <a:ext cx="1022985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dirty="0">
                <a:solidFill>
                  <a:schemeClr val="bg1"/>
                </a:solidFill>
                <a:latin typeface="Arial Narrow" panose="020B0606020202030204" pitchFamily="34" charset="0"/>
              </a:rPr>
              <a:t>PART 5</a:t>
            </a: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6BB0940A-E73B-E76C-4097-13E6B746C49F}"/>
              </a:ext>
            </a:extLst>
          </p:cNvPr>
          <p:cNvSpPr txBox="1">
            <a:spLocks/>
          </p:cNvSpPr>
          <p:nvPr/>
        </p:nvSpPr>
        <p:spPr>
          <a:xfrm>
            <a:off x="1123949" y="2566591"/>
            <a:ext cx="10118673" cy="2714625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5400" dirty="0">
                <a:solidFill>
                  <a:schemeClr val="bg1"/>
                </a:solidFill>
                <a:latin typeface="Arial Black" panose="020B0A04020102020204" pitchFamily="34" charset="0"/>
              </a:rPr>
              <a:t>Initial Diagnostic Approach and First-line Investigations </a:t>
            </a:r>
          </a:p>
        </p:txBody>
      </p:sp>
    </p:spTree>
    <p:extLst>
      <p:ext uri="{BB962C8B-B14F-4D97-AF65-F5344CB8AC3E}">
        <p14:creationId xmlns:p14="http://schemas.microsoft.com/office/powerpoint/2010/main" val="3220645099"/>
      </p:ext>
    </p:extLst>
  </p:cSld>
  <p:clrMapOvr>
    <a:masterClrMapping/>
  </p:clrMapOvr>
  <p:transition spd="slow">
    <p:push dir="r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6A222-8E73-34E3-F0E2-98682F447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026-08-04 14:55:44.695000">
            <a:extLst>
              <a:ext uri="{FF2B5EF4-FFF2-40B4-BE49-F238E27FC236}">
                <a16:creationId xmlns:a16="http://schemas.microsoft.com/office/drawing/2014/main" id="{8481A732-CB39-2BA1-1202-D5466126BD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833" r="16478"/>
          <a:stretch>
            <a:fillRect/>
          </a:stretch>
        </p:blipFill>
        <p:spPr>
          <a:xfrm>
            <a:off x="7878515" y="1488744"/>
            <a:ext cx="3957403" cy="3880512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3E20218F-2E51-76AB-ACAD-4FD8C5167967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صر نائب للمحتوى 2">
            <a:extLst>
              <a:ext uri="{FF2B5EF4-FFF2-40B4-BE49-F238E27FC236}">
                <a16:creationId xmlns:a16="http://schemas.microsoft.com/office/drawing/2014/main" id="{564BB0C0-F9B6-4AB6-CC12-38EC46CAA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1" y="1825625"/>
            <a:ext cx="5966397" cy="4667250"/>
          </a:xfrm>
        </p:spPr>
        <p:txBody>
          <a:bodyPr anchor="t">
            <a:normAutofit/>
          </a:bodyPr>
          <a:lstStyle/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Complete Blood Count (CBC)</a:t>
            </a:r>
          </a:p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Peripheral Blood Film (PBF) and Reticulocyte Count</a:t>
            </a:r>
          </a:p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Hemolytic Markers</a:t>
            </a:r>
          </a:p>
          <a:p>
            <a:pPr algn="just" rtl="0">
              <a:buClr>
                <a:srgbClr val="62C69E"/>
              </a:buClr>
            </a:pP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Renal Function Tests (RFT)</a:t>
            </a: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EAA7F865-8100-4BC6-1BE4-1930193C6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General Investigations</a:t>
            </a:r>
          </a:p>
        </p:txBody>
      </p:sp>
    </p:spTree>
    <p:extLst>
      <p:ext uri="{BB962C8B-B14F-4D97-AF65-F5344CB8AC3E}">
        <p14:creationId xmlns:p14="http://schemas.microsoft.com/office/powerpoint/2010/main" val="2185255003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3F507-F030-E4D8-1D9A-6EAFDA075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6C97908-3A24-36A0-D3BD-C6A88A133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E6FAA63-1CAA-5400-39C9-AF811782D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92FDCAFC-5F66-0283-4EB0-777107A75CCC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60E61601-6A71-9D5A-76F1-7E8B5E32186A}"/>
              </a:ext>
            </a:extLst>
          </p:cNvPr>
          <p:cNvGrpSpPr/>
          <p:nvPr/>
        </p:nvGrpSpPr>
        <p:grpSpPr>
          <a:xfrm>
            <a:off x="1123949" y="1576785"/>
            <a:ext cx="10229851" cy="3704431"/>
            <a:chOff x="1123949" y="1622822"/>
            <a:chExt cx="10229851" cy="3704431"/>
          </a:xfrm>
        </p:grpSpPr>
        <p:sp>
          <p:nvSpPr>
            <p:cNvPr id="6" name="عنوان 1">
              <a:extLst>
                <a:ext uri="{FF2B5EF4-FFF2-40B4-BE49-F238E27FC236}">
                  <a16:creationId xmlns:a16="http://schemas.microsoft.com/office/drawing/2014/main" id="{3F6D0659-519A-604C-94DE-2151E67E0376}"/>
                </a:ext>
              </a:extLst>
            </p:cNvPr>
            <p:cNvSpPr txBox="1">
              <a:spLocks/>
            </p:cNvSpPr>
            <p:nvPr/>
          </p:nvSpPr>
          <p:spPr>
            <a:xfrm>
              <a:off x="1123950" y="1622822"/>
              <a:ext cx="10229850" cy="1325563"/>
            </a:xfrm>
            <a:prstGeom prst="rect">
              <a:avLst/>
            </a:prstGeom>
          </p:spPr>
          <p:txBody>
            <a:bodyPr vert="horz" lIns="91440" tIns="45720" rIns="91440" bIns="45720" rtlCol="1" anchor="ctr">
              <a:normAutofit/>
            </a:bodyPr>
            <a:lstStyle>
              <a:lvl1pPr algn="r" defTabSz="914400" rtl="1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rtl="0"/>
              <a:r>
                <a:rPr lang="en-US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PART 1</a:t>
              </a:r>
            </a:p>
          </p:txBody>
        </p:sp>
        <p:sp>
          <p:nvSpPr>
            <p:cNvPr id="7" name="عنوان 1">
              <a:extLst>
                <a:ext uri="{FF2B5EF4-FFF2-40B4-BE49-F238E27FC236}">
                  <a16:creationId xmlns:a16="http://schemas.microsoft.com/office/drawing/2014/main" id="{6FDB53F6-48BC-9AFE-AEA3-1B867AA21E90}"/>
                </a:ext>
              </a:extLst>
            </p:cNvPr>
            <p:cNvSpPr txBox="1">
              <a:spLocks/>
            </p:cNvSpPr>
            <p:nvPr/>
          </p:nvSpPr>
          <p:spPr>
            <a:xfrm>
              <a:off x="1123949" y="2612628"/>
              <a:ext cx="10118673" cy="2714625"/>
            </a:xfrm>
            <a:prstGeom prst="rect">
              <a:avLst/>
            </a:prstGeom>
          </p:spPr>
          <p:txBody>
            <a:bodyPr vert="horz" lIns="91440" tIns="45720" rIns="91440" bIns="45720" rtlCol="1" anchor="ctr">
              <a:normAutofit/>
            </a:bodyPr>
            <a:lstStyle>
              <a:lvl1pPr algn="r" defTabSz="914400" rtl="1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rtl="0"/>
              <a:r>
                <a:rPr lang="en-US" sz="5400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Pathophysiology of Pallor and How To Confirm Pallor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9927639"/>
      </p:ext>
    </p:extLst>
  </p:cSld>
  <p:clrMapOvr>
    <a:masterClrMapping/>
  </p:clrMapOvr>
  <p:transition spd="slow">
    <p:push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94A85-A342-E238-C483-074730739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580C9CB7-9980-65BF-2C24-089EA24578F8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صر نائب للمحتوى 2">
            <a:extLst>
              <a:ext uri="{FF2B5EF4-FFF2-40B4-BE49-F238E27FC236}">
                <a16:creationId xmlns:a16="http://schemas.microsoft.com/office/drawing/2014/main" id="{2E91DC43-B55E-12C4-38B3-3408B88D3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1" y="1825625"/>
            <a:ext cx="5966397" cy="4667250"/>
          </a:xfrm>
        </p:spPr>
        <p:txBody>
          <a:bodyPr anchor="t">
            <a:normAutofit/>
          </a:bodyPr>
          <a:lstStyle/>
          <a:p>
            <a:pPr algn="just" rtl="0">
              <a:buClr>
                <a:srgbClr val="62C69E"/>
              </a:buClr>
            </a:pPr>
            <a:r>
              <a:rPr lang="en-GB" b="1" dirty="0">
                <a:solidFill>
                  <a:srgbClr val="62C69E"/>
                </a:solidFill>
              </a:rPr>
              <a:t>Complete Blood Count (CBC)</a:t>
            </a:r>
            <a:endParaRPr lang="en-US" b="1" dirty="0">
              <a:solidFill>
                <a:srgbClr val="62C69E"/>
              </a:solidFill>
            </a:endParaRP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692ECE44-EF9E-A89A-66C7-748CB595B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General Investigations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8534C7EE-9E80-3FD3-7044-B62B080399A9}"/>
              </a:ext>
            </a:extLst>
          </p:cNvPr>
          <p:cNvSpPr txBox="1"/>
          <p:nvPr/>
        </p:nvSpPr>
        <p:spPr>
          <a:xfrm>
            <a:off x="1810895" y="2800163"/>
            <a:ext cx="9542905" cy="2308324"/>
          </a:xfrm>
          <a:prstGeom prst="rect">
            <a:avLst/>
          </a:prstGeom>
          <a:noFill/>
          <a:ln w="76200" cmpd="sng">
            <a:noFill/>
            <a:prstDash val="solid"/>
          </a:ln>
        </p:spPr>
        <p:txBody>
          <a:bodyPr wrap="square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</a:rPr>
              <a:t>            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</a:rPr>
              <a:t>        Hb                HCT                         MCHC                            WBC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</a:rPr>
              <a:t>         │                    │                                  │                                    │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</a:rPr>
              <a:t>        ▼                  ▼                                ▼                                  ▼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</a:rPr>
              <a:t> Confirms         Severity                   ↑ Hereditary             Aplastic </a:t>
            </a:r>
            <a:r>
              <a:rPr kumimoji="0" lang="en-AU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</a:rPr>
              <a:t>anemia</a:t>
            </a:r>
            <a:endParaRPr kumimoji="0" lang="en-AU" altLang="en-US" sz="2400" b="1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</a:rPr>
              <a:t>   </a:t>
            </a:r>
            <a:r>
              <a:rPr kumimoji="0" lang="en-AU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</a:rPr>
              <a:t>anemia</a:t>
            </a:r>
            <a:r>
              <a:rPr kumimoji="0" lang="en-AU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</a:rPr>
              <a:t>          of </a:t>
            </a:r>
            <a:r>
              <a:rPr kumimoji="0" lang="en-AU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</a:rPr>
              <a:t>anemia</a:t>
            </a:r>
            <a:r>
              <a:rPr kumimoji="0" lang="en-AU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</a:rPr>
              <a:t>                 spherocytosis              &amp; Leukemia</a:t>
            </a:r>
          </a:p>
        </p:txBody>
      </p:sp>
    </p:spTree>
    <p:extLst>
      <p:ext uri="{BB962C8B-B14F-4D97-AF65-F5344CB8AC3E}">
        <p14:creationId xmlns:p14="http://schemas.microsoft.com/office/powerpoint/2010/main" val="43335546"/>
      </p:ext>
    </p:extLst>
  </p:cSld>
  <p:clrMapOvr>
    <a:masterClrMapping/>
  </p:clrMapOvr>
  <p:transition spd="slow">
    <p:push dir="u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CEAA0-6791-E64D-C25F-9B47D26DB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690D2C75-2DD7-6A95-F44B-B7ABFFECA5AB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صر نائب للمحتوى 2">
            <a:extLst>
              <a:ext uri="{FF2B5EF4-FFF2-40B4-BE49-F238E27FC236}">
                <a16:creationId xmlns:a16="http://schemas.microsoft.com/office/drawing/2014/main" id="{36903A11-B018-24E1-8081-7E4D9D327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1" y="1885585"/>
            <a:ext cx="4972049" cy="4667250"/>
          </a:xfrm>
        </p:spPr>
        <p:txBody>
          <a:bodyPr anchor="t">
            <a:normAutofit fontScale="92500" lnSpcReduction="10000"/>
          </a:bodyPr>
          <a:lstStyle/>
          <a:p>
            <a:pPr marL="0" indent="0" algn="just" rtl="0">
              <a:buClr>
                <a:srgbClr val="62C69E"/>
              </a:buClr>
              <a:buNone/>
            </a:pPr>
            <a:r>
              <a:rPr lang="en-GB" b="1" dirty="0">
                <a:solidFill>
                  <a:srgbClr val="62C69E"/>
                </a:solidFill>
              </a:rPr>
              <a:t>Peripheral Blood Film (PBF)</a:t>
            </a:r>
          </a:p>
          <a:p>
            <a:pPr lvl="1" algn="just" rtl="0">
              <a:buClr>
                <a:srgbClr val="62C69E"/>
              </a:buClr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Evaluates RBC morphology and size.</a:t>
            </a:r>
          </a:p>
          <a:p>
            <a:pPr lvl="1" algn="just" rtl="0">
              <a:buClr>
                <a:srgbClr val="62C69E"/>
              </a:buClr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Normal RBC size ≈ nucleus of a mature lymphocyte.</a:t>
            </a:r>
          </a:p>
          <a:p>
            <a:pPr lvl="1" algn="just" rtl="0">
              <a:buClr>
                <a:srgbClr val="62C69E"/>
              </a:buClr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Central pallor ≈ one-third of RBC diameter.</a:t>
            </a:r>
          </a:p>
          <a:p>
            <a:pPr lvl="1" algn="just" rtl="0">
              <a:buClr>
                <a:srgbClr val="62C69E"/>
              </a:buClr>
            </a:pPr>
            <a:endParaRPr lang="en-GB" dirty="0">
              <a:solidFill>
                <a:schemeClr val="bg2">
                  <a:lumMod val="25000"/>
                </a:schemeClr>
              </a:solidFill>
            </a:endParaRPr>
          </a:p>
          <a:p>
            <a:pPr algn="just" rtl="0">
              <a:buClr>
                <a:srgbClr val="62C69E"/>
              </a:buClr>
            </a:pPr>
            <a:r>
              <a:rPr lang="en-GB" b="1" dirty="0">
                <a:solidFill>
                  <a:srgbClr val="62C69E"/>
                </a:solidFill>
              </a:rPr>
              <a:t>Increased Reticulocyte Count (Reticulocytosis)</a:t>
            </a:r>
          </a:p>
          <a:p>
            <a:pPr lvl="1" algn="just" rtl="0">
              <a:buClr>
                <a:srgbClr val="62C69E"/>
              </a:buClr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Indicates an active bone marrow response.</a:t>
            </a:r>
          </a:p>
          <a:p>
            <a:pPr lvl="1" algn="just" rtl="0">
              <a:buClr>
                <a:srgbClr val="62C69E"/>
              </a:buClr>
            </a:pPr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Commonly seen in:</a:t>
            </a:r>
          </a:p>
          <a:p>
            <a:pPr lvl="2" algn="just" rtl="0">
              <a:buClr>
                <a:srgbClr val="62C69E"/>
              </a:buClr>
            </a:pPr>
            <a:r>
              <a:rPr lang="en-GB" dirty="0" err="1">
                <a:solidFill>
                  <a:schemeClr val="bg2">
                    <a:lumMod val="25000"/>
                  </a:schemeClr>
                </a:solidFill>
              </a:rPr>
              <a:t>Hemolytic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GB" dirty="0" err="1">
                <a:solidFill>
                  <a:schemeClr val="bg2">
                    <a:lumMod val="25000"/>
                  </a:schemeClr>
                </a:solidFill>
              </a:rPr>
              <a:t>anemia</a:t>
            </a:r>
            <a:endParaRPr lang="en-GB" dirty="0">
              <a:solidFill>
                <a:schemeClr val="bg2">
                  <a:lumMod val="25000"/>
                </a:schemeClr>
              </a:solidFill>
            </a:endParaRPr>
          </a:p>
          <a:p>
            <a:pPr lvl="2" algn="just" rtl="0">
              <a:buClr>
                <a:srgbClr val="62C69E"/>
              </a:buClr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Acute blood loss (</a:t>
            </a:r>
            <a:r>
              <a:rPr lang="en-GB" dirty="0" err="1">
                <a:solidFill>
                  <a:schemeClr val="bg2">
                    <a:lumMod val="25000"/>
                  </a:schemeClr>
                </a:solidFill>
              </a:rPr>
              <a:t>hemorrhage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)</a:t>
            </a: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958A81DC-484F-4B30-F518-885742A84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Peripheral Blood Film (PBF) &amp; Reticulocyte Count</a:t>
            </a:r>
          </a:p>
        </p:txBody>
      </p:sp>
      <p:pic>
        <p:nvPicPr>
          <p:cNvPr id="3" name="Picture 3" descr="2026-08-04 15:23:16.345000">
            <a:extLst>
              <a:ext uri="{FF2B5EF4-FFF2-40B4-BE49-F238E27FC236}">
                <a16:creationId xmlns:a16="http://schemas.microsoft.com/office/drawing/2014/main" id="{7D35A708-6D98-E2D5-DC85-D1397B88BD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633"/>
          <a:stretch>
            <a:fillRect/>
          </a:stretch>
        </p:blipFill>
        <p:spPr>
          <a:xfrm>
            <a:off x="6431020" y="1914761"/>
            <a:ext cx="5510936" cy="456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183111"/>
      </p:ext>
    </p:extLst>
  </p:cSld>
  <p:clrMapOvr>
    <a:masterClrMapping/>
  </p:clrMapOvr>
  <p:transition spd="slow">
    <p:push dir="u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4522C-C305-9AD0-1F31-5C84CBF29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A5ACE0AE-84C1-33F0-62CF-BBAF47F98ED7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صر نائب للمحتوى 2">
            <a:extLst>
              <a:ext uri="{FF2B5EF4-FFF2-40B4-BE49-F238E27FC236}">
                <a16:creationId xmlns:a16="http://schemas.microsoft.com/office/drawing/2014/main" id="{AF4DEBB7-457C-FD01-25AC-A59F88F4D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1" y="1885585"/>
            <a:ext cx="4972049" cy="4667250"/>
          </a:xfrm>
        </p:spPr>
        <p:txBody>
          <a:bodyPr anchor="t">
            <a:normAutofit/>
          </a:bodyPr>
          <a:lstStyle/>
          <a:p>
            <a:pPr marL="0" indent="0" algn="just" rtl="0">
              <a:buClr>
                <a:srgbClr val="62C69E"/>
              </a:buClr>
              <a:buNone/>
            </a:pPr>
            <a:r>
              <a:rPr lang="en-US" b="1" dirty="0">
                <a:solidFill>
                  <a:srgbClr val="62C69E"/>
                </a:solidFill>
              </a:rPr>
              <a:t>Decreased Reticulocyte Count (Reticulocytopenia)</a:t>
            </a:r>
          </a:p>
          <a:p>
            <a:pPr marL="0" indent="0" algn="just" rtl="0">
              <a:buClr>
                <a:srgbClr val="62C69E"/>
              </a:buClr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Suggests reduced bone marrow production of RBCs.</a:t>
            </a:r>
          </a:p>
          <a:p>
            <a:pPr marL="0" indent="0" algn="just" rtl="0">
              <a:buClr>
                <a:srgbClr val="62C69E"/>
              </a:buClr>
              <a:buNone/>
            </a:pPr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just" rtl="0">
              <a:buClr>
                <a:srgbClr val="62C69E"/>
              </a:buClr>
              <a:buNone/>
            </a:pPr>
            <a:r>
              <a:rPr lang="en-US" b="1" dirty="0">
                <a:solidFill>
                  <a:srgbClr val="62C69E"/>
                </a:solidFill>
              </a:rPr>
              <a:t>Seen in:</a:t>
            </a:r>
          </a:p>
          <a:p>
            <a:pPr algn="just" rtl="0"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Aplastic crisis</a:t>
            </a:r>
          </a:p>
          <a:p>
            <a:pPr algn="just" rtl="0"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Bone marrow failure</a:t>
            </a: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9E341F0C-EC06-7F6A-5E5B-F45A5F6FC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Peripheral Blood Film (PBF) &amp; Reticulocyte Count</a:t>
            </a:r>
          </a:p>
        </p:txBody>
      </p:sp>
      <p:pic>
        <p:nvPicPr>
          <p:cNvPr id="3" name="Picture 3" descr="2026-08-04 15:23:16.345000">
            <a:extLst>
              <a:ext uri="{FF2B5EF4-FFF2-40B4-BE49-F238E27FC236}">
                <a16:creationId xmlns:a16="http://schemas.microsoft.com/office/drawing/2014/main" id="{27D2A0C2-6F50-C735-41AE-A52D8D8A95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633"/>
          <a:stretch>
            <a:fillRect/>
          </a:stretch>
        </p:blipFill>
        <p:spPr>
          <a:xfrm>
            <a:off x="6431020" y="1914761"/>
            <a:ext cx="5510936" cy="456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2783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73231-43D0-7587-2EF6-1F27DDA78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41FBC9-F31B-B0D6-FDC5-0382F5F3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17BDA3C-E83B-D45F-2296-8AE0BF423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6E5B6A31-19F4-2AEC-38D3-B47595EADD25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5182DF73-CAE1-DF35-11FC-9BECAEFE0AEA}"/>
              </a:ext>
            </a:extLst>
          </p:cNvPr>
          <p:cNvSpPr txBox="1">
            <a:spLocks/>
          </p:cNvSpPr>
          <p:nvPr/>
        </p:nvSpPr>
        <p:spPr>
          <a:xfrm>
            <a:off x="1123950" y="1576785"/>
            <a:ext cx="1022985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dirty="0">
                <a:solidFill>
                  <a:schemeClr val="bg1"/>
                </a:solidFill>
                <a:latin typeface="Arial Narrow" panose="020B0606020202030204" pitchFamily="34" charset="0"/>
              </a:rPr>
              <a:t>PART 6</a:t>
            </a: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08614EF9-49E8-AFD8-C92E-32642CD9FAFC}"/>
              </a:ext>
            </a:extLst>
          </p:cNvPr>
          <p:cNvSpPr txBox="1">
            <a:spLocks/>
          </p:cNvSpPr>
          <p:nvPr/>
        </p:nvSpPr>
        <p:spPr>
          <a:xfrm>
            <a:off x="1123949" y="2566591"/>
            <a:ext cx="10118673" cy="2714625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5400" dirty="0">
                <a:solidFill>
                  <a:schemeClr val="bg1"/>
                </a:solidFill>
                <a:latin typeface="Arial Black" panose="020B0A04020102020204" pitchFamily="34" charset="0"/>
              </a:rPr>
              <a:t>Classification of Anemia Based on MCV and Reticulocyte Count </a:t>
            </a: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81584812-06BE-14CB-C4A9-322B5BDEF184}"/>
              </a:ext>
            </a:extLst>
          </p:cNvPr>
          <p:cNvSpPr txBox="1">
            <a:spLocks/>
          </p:cNvSpPr>
          <p:nvPr/>
        </p:nvSpPr>
        <p:spPr>
          <a:xfrm>
            <a:off x="1123949" y="7138604"/>
            <a:ext cx="10118673" cy="2714625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/>
            <a:r>
              <a:rPr lang="en-US" sz="5400" dirty="0">
                <a:solidFill>
                  <a:schemeClr val="bg1"/>
                </a:solidFill>
                <a:latin typeface="Arial Black" panose="020B0A04020102020204" pitchFamily="34" charset="0"/>
              </a:rPr>
              <a:t>What is MCV?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6403005-F969-2F12-89B8-287EEC9B9D7E}"/>
              </a:ext>
            </a:extLst>
          </p:cNvPr>
          <p:cNvSpPr txBox="1"/>
          <p:nvPr/>
        </p:nvSpPr>
        <p:spPr>
          <a:xfrm>
            <a:off x="515352" y="8874678"/>
            <a:ext cx="1116129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3600" b="1" i="0" u="none" strike="noStrike" baseline="0" dirty="0">
                <a:solidFill>
                  <a:schemeClr val="bg1"/>
                </a:solidFill>
              </a:rPr>
              <a:t>Mean Corpuscular Volume (MCV)</a:t>
            </a:r>
            <a:r>
              <a:rPr lang="en-US" sz="3600" b="0" i="0" u="none" strike="noStrike" baseline="0" dirty="0">
                <a:solidFill>
                  <a:schemeClr val="bg1"/>
                </a:solidFill>
              </a:rPr>
              <a:t>is the average volume (size) of red blood cells (RBCs), measured in femtoliters (</a:t>
            </a:r>
            <a:r>
              <a:rPr lang="en-US" sz="3600" b="0" i="0" u="none" strike="noStrike" baseline="0" dirty="0" err="1">
                <a:solidFill>
                  <a:schemeClr val="bg1"/>
                </a:solidFill>
              </a:rPr>
              <a:t>fL</a:t>
            </a:r>
            <a:r>
              <a:rPr lang="en-US" sz="3600" b="0" i="0" u="none" strike="noStrike" baseline="0" dirty="0">
                <a:solidFill>
                  <a:schemeClr val="bg1"/>
                </a:solidFill>
              </a:rPr>
              <a:t>).</a:t>
            </a:r>
          </a:p>
          <a:p>
            <a:pPr algn="l" rtl="0"/>
            <a:endParaRPr lang="en-US" sz="3600" b="0" i="0" u="none" strike="noStrike" baseline="0" dirty="0">
              <a:solidFill>
                <a:schemeClr val="bg1"/>
              </a:solidFill>
            </a:endParaRPr>
          </a:p>
          <a:p>
            <a:pPr algn="l" rtl="0"/>
            <a:r>
              <a:rPr lang="en-US" sz="3600" b="1" i="0" u="none" strike="noStrike" baseline="0" dirty="0">
                <a:solidFill>
                  <a:schemeClr val="bg1"/>
                </a:solidFill>
              </a:rPr>
              <a:t>Normal </a:t>
            </a:r>
            <a:r>
              <a:rPr lang="en-US" sz="3600" b="1" i="0" u="none" strike="noStrike" baseline="0" dirty="0" err="1">
                <a:solidFill>
                  <a:schemeClr val="bg1"/>
                </a:solidFill>
              </a:rPr>
              <a:t>Values:</a:t>
            </a:r>
            <a:r>
              <a:rPr lang="en-US" sz="3600" b="0" i="0" u="none" strike="noStrike" baseline="0" dirty="0" err="1">
                <a:solidFill>
                  <a:schemeClr val="bg1"/>
                </a:solidFill>
              </a:rPr>
              <a:t>Children</a:t>
            </a:r>
            <a:r>
              <a:rPr lang="en-US" sz="3600" b="0" i="0" u="none" strike="noStrike" baseline="0" dirty="0">
                <a:solidFill>
                  <a:schemeClr val="bg1"/>
                </a:solidFill>
              </a:rPr>
              <a:t>: 80–95 </a:t>
            </a:r>
            <a:r>
              <a:rPr lang="en-US" sz="3600" b="0" i="0" u="none" strike="noStrike" baseline="0" dirty="0" err="1">
                <a:solidFill>
                  <a:schemeClr val="bg1"/>
                </a:solidFill>
              </a:rPr>
              <a:t>fL</a:t>
            </a:r>
            <a:r>
              <a:rPr lang="en-US" sz="3600" b="0" i="0" u="none" strike="noStrike" baseline="0" dirty="0">
                <a:solidFill>
                  <a:schemeClr val="bg1"/>
                </a:solidFill>
              </a:rPr>
              <a:t> | Newborns: 96–108 </a:t>
            </a:r>
            <a:r>
              <a:rPr lang="en-US" sz="3600" b="0" i="0" u="none" strike="noStrike" baseline="0" dirty="0" err="1">
                <a:solidFill>
                  <a:schemeClr val="bg1"/>
                </a:solidFill>
              </a:rPr>
              <a:t>fL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774050"/>
      </p:ext>
    </p:extLst>
  </p:cSld>
  <p:clrMapOvr>
    <a:masterClrMapping/>
  </p:clrMapOvr>
  <p:transition spd="slow">
    <p:push dir="r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0C3F3-18CA-74D4-34B2-AD1EC2471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18F3B9-B215-8259-C178-D33FB8BE2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3F8C055-EE33-A2C6-75DB-09DA63F587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C6DE2654-4C5F-01F1-BF07-BE10EFEF997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C10B18C1-0266-F329-722D-37FBEA65DBFA}"/>
              </a:ext>
            </a:extLst>
          </p:cNvPr>
          <p:cNvSpPr txBox="1">
            <a:spLocks/>
          </p:cNvSpPr>
          <p:nvPr/>
        </p:nvSpPr>
        <p:spPr>
          <a:xfrm>
            <a:off x="1123950" y="-3813353"/>
            <a:ext cx="1022985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dirty="0">
                <a:solidFill>
                  <a:schemeClr val="bg1"/>
                </a:solidFill>
                <a:latin typeface="Arial Narrow" panose="020B0606020202030204" pitchFamily="34" charset="0"/>
              </a:rPr>
              <a:t>PART 6</a:t>
            </a: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926BA6A5-BFFF-3858-E5F9-2D162C73B8E5}"/>
              </a:ext>
            </a:extLst>
          </p:cNvPr>
          <p:cNvSpPr txBox="1">
            <a:spLocks/>
          </p:cNvSpPr>
          <p:nvPr/>
        </p:nvSpPr>
        <p:spPr>
          <a:xfrm>
            <a:off x="1123949" y="-2823547"/>
            <a:ext cx="10118673" cy="2714625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5400" dirty="0">
                <a:solidFill>
                  <a:schemeClr val="bg1"/>
                </a:solidFill>
                <a:latin typeface="Arial Black" panose="020B0A04020102020204" pitchFamily="34" charset="0"/>
              </a:rPr>
              <a:t>Classification of Anemia Based on MCV and Reticulocyte Count </a:t>
            </a:r>
          </a:p>
        </p:txBody>
      </p:sp>
      <p:sp>
        <p:nvSpPr>
          <p:cNvPr id="8" name="عنوان 1">
            <a:extLst>
              <a:ext uri="{FF2B5EF4-FFF2-40B4-BE49-F238E27FC236}">
                <a16:creationId xmlns:a16="http://schemas.microsoft.com/office/drawing/2014/main" id="{3995591D-18CB-7018-9506-2BCCA797377E}"/>
              </a:ext>
            </a:extLst>
          </p:cNvPr>
          <p:cNvSpPr txBox="1">
            <a:spLocks/>
          </p:cNvSpPr>
          <p:nvPr/>
        </p:nvSpPr>
        <p:spPr>
          <a:xfrm>
            <a:off x="1123949" y="280613"/>
            <a:ext cx="10118673" cy="2714625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/>
            <a:r>
              <a:rPr lang="en-US" sz="5400" dirty="0">
                <a:solidFill>
                  <a:schemeClr val="bg1"/>
                </a:solidFill>
                <a:latin typeface="Arial Black" panose="020B0A04020102020204" pitchFamily="34" charset="0"/>
              </a:rPr>
              <a:t>What is MCV?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DD85E5F4-E2B7-EC90-EDE8-AE6F50161C4C}"/>
              </a:ext>
            </a:extLst>
          </p:cNvPr>
          <p:cNvSpPr txBox="1"/>
          <p:nvPr/>
        </p:nvSpPr>
        <p:spPr>
          <a:xfrm>
            <a:off x="515352" y="2570133"/>
            <a:ext cx="1116129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3600" b="1" i="0" u="none" strike="noStrike" baseline="0" dirty="0">
                <a:solidFill>
                  <a:schemeClr val="bg1"/>
                </a:solidFill>
              </a:rPr>
              <a:t>Mean Corpuscular Volume (MCV)</a:t>
            </a:r>
            <a:r>
              <a:rPr lang="en-US" sz="3600" b="0" i="0" u="none" strike="noStrike" baseline="0" dirty="0">
                <a:solidFill>
                  <a:schemeClr val="bg1"/>
                </a:solidFill>
              </a:rPr>
              <a:t>is the average volume (size) of red blood cells (RBCs), measured in femtoliters (</a:t>
            </a:r>
            <a:r>
              <a:rPr lang="en-US" sz="3600" b="0" i="0" u="none" strike="noStrike" baseline="0" dirty="0" err="1">
                <a:solidFill>
                  <a:schemeClr val="bg1"/>
                </a:solidFill>
              </a:rPr>
              <a:t>fL</a:t>
            </a:r>
            <a:r>
              <a:rPr lang="en-US" sz="3600" b="0" i="0" u="none" strike="noStrike" baseline="0" dirty="0">
                <a:solidFill>
                  <a:schemeClr val="bg1"/>
                </a:solidFill>
              </a:rPr>
              <a:t>).</a:t>
            </a:r>
          </a:p>
          <a:p>
            <a:pPr algn="l" rtl="0"/>
            <a:endParaRPr lang="en-US" sz="3600" b="0" i="0" u="none" strike="noStrike" baseline="0" dirty="0">
              <a:solidFill>
                <a:schemeClr val="bg1"/>
              </a:solidFill>
            </a:endParaRPr>
          </a:p>
          <a:p>
            <a:pPr algn="l" rtl="0"/>
            <a:r>
              <a:rPr lang="en-US" sz="3600" b="1" i="0" u="none" strike="noStrike" baseline="0" dirty="0">
                <a:solidFill>
                  <a:schemeClr val="bg1"/>
                </a:solidFill>
              </a:rPr>
              <a:t>Normal </a:t>
            </a:r>
            <a:r>
              <a:rPr lang="en-US" sz="3600" b="1" i="0" u="none" strike="noStrike" baseline="0" dirty="0" err="1">
                <a:solidFill>
                  <a:schemeClr val="bg1"/>
                </a:solidFill>
              </a:rPr>
              <a:t>Values:</a:t>
            </a:r>
            <a:r>
              <a:rPr lang="en-US" sz="3600" b="0" i="0" u="none" strike="noStrike" baseline="0" dirty="0" err="1">
                <a:solidFill>
                  <a:schemeClr val="bg1"/>
                </a:solidFill>
              </a:rPr>
              <a:t>Children</a:t>
            </a:r>
            <a:r>
              <a:rPr lang="en-US" sz="3600" b="0" i="0" u="none" strike="noStrike" baseline="0" dirty="0">
                <a:solidFill>
                  <a:schemeClr val="bg1"/>
                </a:solidFill>
              </a:rPr>
              <a:t>: 80–95 </a:t>
            </a:r>
            <a:r>
              <a:rPr lang="en-US" sz="3600" b="0" i="0" u="none" strike="noStrike" baseline="0" dirty="0" err="1">
                <a:solidFill>
                  <a:schemeClr val="bg1"/>
                </a:solidFill>
              </a:rPr>
              <a:t>fL</a:t>
            </a:r>
            <a:r>
              <a:rPr lang="en-US" sz="3600" b="0" i="0" u="none" strike="noStrike" baseline="0" dirty="0">
                <a:solidFill>
                  <a:schemeClr val="bg1"/>
                </a:solidFill>
              </a:rPr>
              <a:t> | Newborns: 96–108 </a:t>
            </a:r>
            <a:r>
              <a:rPr lang="en-US" sz="3600" b="0" i="0" u="none" strike="noStrike" baseline="0" dirty="0" err="1">
                <a:solidFill>
                  <a:schemeClr val="bg1"/>
                </a:solidFill>
              </a:rPr>
              <a:t>fL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5715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91E04-59EE-E1E4-4844-712B59EEE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0A834915-A715-7513-E751-9F40237BA4E7}"/>
              </a:ext>
            </a:extLst>
          </p:cNvPr>
          <p:cNvSpPr/>
          <p:nvPr/>
        </p:nvSpPr>
        <p:spPr>
          <a:xfrm rot="5400000">
            <a:off x="5193631" y="-5193632"/>
            <a:ext cx="1804737" cy="12192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492B3CB5-9227-6BC8-9D82-B2774B151A86}"/>
              </a:ext>
            </a:extLst>
          </p:cNvPr>
          <p:cNvSpPr txBox="1">
            <a:spLocks/>
          </p:cNvSpPr>
          <p:nvPr/>
        </p:nvSpPr>
        <p:spPr>
          <a:xfrm>
            <a:off x="2812048" y="239591"/>
            <a:ext cx="658599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ctr" rtl="0">
              <a:buAutoNum type="arabicPeriod"/>
            </a:pPr>
            <a:r>
              <a:rPr lang="en-US" sz="4100" dirty="0">
                <a:solidFill>
                  <a:schemeClr val="bg1"/>
                </a:solidFill>
                <a:latin typeface="Arial Black" panose="020B0A04020102020204" pitchFamily="34" charset="0"/>
              </a:rPr>
              <a:t>Microcytic anemia</a:t>
            </a:r>
          </a:p>
          <a:p>
            <a:pPr algn="ctr" rtl="0"/>
            <a:r>
              <a:rPr lang="en-US" sz="2800" dirty="0">
                <a:solidFill>
                  <a:schemeClr val="bg1"/>
                </a:solidFill>
                <a:latin typeface="Arial Black" panose="020B0A04020102020204" pitchFamily="34" charset="0"/>
              </a:rPr>
              <a:t>(MCV &lt; 80 </a:t>
            </a:r>
            <a:r>
              <a:rPr lang="en-US" sz="2800" dirty="0" err="1">
                <a:solidFill>
                  <a:schemeClr val="bg1"/>
                </a:solidFill>
                <a:latin typeface="Arial Black" panose="020B0A04020102020204" pitchFamily="34" charset="0"/>
              </a:rPr>
              <a:t>fL</a:t>
            </a:r>
            <a:r>
              <a:rPr lang="en-US" sz="2800" dirty="0">
                <a:solidFill>
                  <a:schemeClr val="bg1"/>
                </a:solidFill>
                <a:latin typeface="Arial Black" panose="020B0A04020102020204" pitchFamily="34" charset="0"/>
              </a:rPr>
              <a:t>) 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FDB54037-28D3-A8A2-2921-4C2F19C89E3D}"/>
              </a:ext>
            </a:extLst>
          </p:cNvPr>
          <p:cNvSpPr txBox="1"/>
          <p:nvPr/>
        </p:nvSpPr>
        <p:spPr>
          <a:xfrm>
            <a:off x="1954129" y="2813447"/>
            <a:ext cx="8283741" cy="3491100"/>
          </a:xfrm>
          <a:prstGeom prst="rect">
            <a:avLst/>
          </a:prstGeom>
        </p:spPr>
        <p:txBody>
          <a:bodyPr vert="horz" lIns="91440" tIns="45720" rIns="91440" bIns="45720" rtlCol="1" anchor="t">
            <a:normAutofit/>
          </a:bodyPr>
          <a:lstStyle>
            <a:lvl1pPr marL="228600" indent="-228600" algn="just" rtl="0">
              <a:lnSpc>
                <a:spcPct val="90000"/>
              </a:lnSpc>
              <a:spcBef>
                <a:spcPts val="1000"/>
              </a:spcBef>
              <a:buClr>
                <a:srgbClr val="62C69E"/>
              </a:buClr>
              <a:buFont typeface="Arial" panose="020B0604020202020204" pitchFamily="34" charset="0"/>
              <a:buChar char="•"/>
              <a:defRPr sz="2800" b="1">
                <a:solidFill>
                  <a:srgbClr val="62C69E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50000"/>
              </a:lnSpc>
            </a:pPr>
            <a:r>
              <a:rPr lang="en-US" sz="3200" dirty="0"/>
              <a:t>Iron deficiency anemia </a:t>
            </a:r>
            <a:r>
              <a:rPr lang="en-US" sz="3200" b="0" dirty="0">
                <a:solidFill>
                  <a:schemeClr val="bg2">
                    <a:lumMod val="25000"/>
                  </a:schemeClr>
                </a:solidFill>
              </a:rPr>
              <a:t>(most common)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Thalassemia | </a:t>
            </a:r>
            <a:r>
              <a:rPr lang="en-US" sz="3200" b="0" dirty="0">
                <a:solidFill>
                  <a:schemeClr val="bg2">
                    <a:lumMod val="25000"/>
                  </a:schemeClr>
                </a:solidFill>
              </a:rPr>
              <a:t>Anemia of chronic disease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Lead poisoning |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3200" b="0" dirty="0">
                <a:solidFill>
                  <a:schemeClr val="bg2">
                    <a:lumMod val="25000"/>
                  </a:schemeClr>
                </a:solidFill>
              </a:rPr>
              <a:t>Sideroblastic anemia (rare)</a:t>
            </a:r>
          </a:p>
        </p:txBody>
      </p:sp>
    </p:spTree>
    <p:extLst>
      <p:ext uri="{BB962C8B-B14F-4D97-AF65-F5344CB8AC3E}">
        <p14:creationId xmlns:p14="http://schemas.microsoft.com/office/powerpoint/2010/main" val="2337924700"/>
      </p:ext>
    </p:extLst>
  </p:cSld>
  <p:clrMapOvr>
    <a:masterClrMapping/>
  </p:clrMapOvr>
  <p:transition spd="slow">
    <p:push dir="u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74C50-23FF-82CE-E0D4-5CC42F998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329624F6-59A6-0AFC-4BC0-E152D738BBC1}"/>
              </a:ext>
            </a:extLst>
          </p:cNvPr>
          <p:cNvSpPr/>
          <p:nvPr/>
        </p:nvSpPr>
        <p:spPr>
          <a:xfrm rot="5400000">
            <a:off x="5193631" y="-5193632"/>
            <a:ext cx="1804737" cy="12192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ECC45725-8A07-3F77-F0C9-39211B074306}"/>
              </a:ext>
            </a:extLst>
          </p:cNvPr>
          <p:cNvSpPr txBox="1">
            <a:spLocks/>
          </p:cNvSpPr>
          <p:nvPr/>
        </p:nvSpPr>
        <p:spPr>
          <a:xfrm>
            <a:off x="2812048" y="239591"/>
            <a:ext cx="658599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/>
            <a:r>
              <a:rPr lang="en-US" sz="4100" dirty="0">
                <a:solidFill>
                  <a:schemeClr val="bg1"/>
                </a:solidFill>
                <a:latin typeface="Arial Black" panose="020B0A04020102020204" pitchFamily="34" charset="0"/>
              </a:rPr>
              <a:t>2. Normocytic anemia</a:t>
            </a:r>
          </a:p>
          <a:p>
            <a:pPr algn="ctr" rtl="0"/>
            <a:r>
              <a:rPr lang="en-US" sz="2800" dirty="0">
                <a:solidFill>
                  <a:schemeClr val="bg1"/>
                </a:solidFill>
                <a:latin typeface="Arial Black" panose="020B0A04020102020204" pitchFamily="34" charset="0"/>
              </a:rPr>
              <a:t>(MCV 80–95 </a:t>
            </a:r>
            <a:r>
              <a:rPr lang="en-US" sz="2800" dirty="0" err="1">
                <a:solidFill>
                  <a:schemeClr val="bg1"/>
                </a:solidFill>
                <a:latin typeface="Arial Black" panose="020B0A04020102020204" pitchFamily="34" charset="0"/>
              </a:rPr>
              <a:t>fL</a:t>
            </a:r>
            <a:r>
              <a:rPr lang="en-US" sz="2800" dirty="0">
                <a:solidFill>
                  <a:schemeClr val="bg1"/>
                </a:solidFill>
                <a:latin typeface="Arial Black" panose="020B0A04020102020204" pitchFamily="34" charset="0"/>
              </a:rPr>
              <a:t>) 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8AE4322-EF91-2267-7542-CF0AD1D5453F}"/>
              </a:ext>
            </a:extLst>
          </p:cNvPr>
          <p:cNvSpPr txBox="1"/>
          <p:nvPr/>
        </p:nvSpPr>
        <p:spPr>
          <a:xfrm>
            <a:off x="1954129" y="2813447"/>
            <a:ext cx="8283741" cy="3491100"/>
          </a:xfrm>
          <a:prstGeom prst="rect">
            <a:avLst/>
          </a:prstGeom>
        </p:spPr>
        <p:txBody>
          <a:bodyPr vert="horz" lIns="91440" tIns="45720" rIns="91440" bIns="45720" rtlCol="1" anchor="t">
            <a:normAutofit/>
          </a:bodyPr>
          <a:lstStyle>
            <a:lvl1pPr marL="228600" indent="-228600" algn="just" rtl="0">
              <a:lnSpc>
                <a:spcPct val="90000"/>
              </a:lnSpc>
              <a:spcBef>
                <a:spcPts val="1000"/>
              </a:spcBef>
              <a:buClr>
                <a:srgbClr val="62C69E"/>
              </a:buClr>
              <a:buFont typeface="Arial" panose="020B0604020202020204" pitchFamily="34" charset="0"/>
              <a:buChar char="•"/>
              <a:defRPr sz="2800" b="1">
                <a:solidFill>
                  <a:srgbClr val="62C69E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50000"/>
              </a:lnSpc>
            </a:pPr>
            <a:r>
              <a:rPr lang="en-US" sz="3200" dirty="0"/>
              <a:t>Acute blood loss | </a:t>
            </a:r>
            <a:r>
              <a:rPr lang="en-US" sz="3200" b="0" dirty="0">
                <a:solidFill>
                  <a:schemeClr val="bg2">
                    <a:lumMod val="25000"/>
                  </a:schemeClr>
                </a:solidFill>
              </a:rPr>
              <a:t>Hemolytic anemia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Anemia of chronic disease | </a:t>
            </a:r>
            <a:r>
              <a:rPr lang="en-US" sz="3200" b="0" dirty="0">
                <a:solidFill>
                  <a:schemeClr val="bg2">
                    <a:lumMod val="25000"/>
                  </a:schemeClr>
                </a:solidFill>
              </a:rPr>
              <a:t>Early iron deficiency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Aplastic anemia</a:t>
            </a:r>
            <a:endParaRPr lang="en-US" sz="3200" b="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855641"/>
      </p:ext>
    </p:extLst>
  </p:cSld>
  <p:clrMapOvr>
    <a:masterClrMapping/>
  </p:clrMapOvr>
  <p:transition spd="slow">
    <p:push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FAE4-6BD9-BD35-D65A-B29951258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25C69D5D-3941-5F9F-C763-8C5019101AC6}"/>
              </a:ext>
            </a:extLst>
          </p:cNvPr>
          <p:cNvSpPr/>
          <p:nvPr/>
        </p:nvSpPr>
        <p:spPr>
          <a:xfrm rot="5400000">
            <a:off x="5193631" y="-5193632"/>
            <a:ext cx="1804737" cy="12192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089B9860-A1B4-8114-0D72-A1DA5E4ACAF1}"/>
              </a:ext>
            </a:extLst>
          </p:cNvPr>
          <p:cNvSpPr txBox="1">
            <a:spLocks/>
          </p:cNvSpPr>
          <p:nvPr/>
        </p:nvSpPr>
        <p:spPr>
          <a:xfrm>
            <a:off x="2812048" y="239591"/>
            <a:ext cx="658599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/>
            <a:r>
              <a:rPr lang="en-US" sz="4100" dirty="0">
                <a:solidFill>
                  <a:schemeClr val="bg1"/>
                </a:solidFill>
                <a:latin typeface="Arial Black" panose="020B0A04020102020204" pitchFamily="34" charset="0"/>
              </a:rPr>
              <a:t>3. Macrocytic anemia</a:t>
            </a:r>
          </a:p>
          <a:p>
            <a:pPr algn="ctr" rtl="0"/>
            <a:r>
              <a:rPr lang="en-US" sz="2800" dirty="0">
                <a:solidFill>
                  <a:schemeClr val="bg1"/>
                </a:solidFill>
                <a:latin typeface="Arial Black" panose="020B0A04020102020204" pitchFamily="34" charset="0"/>
              </a:rPr>
              <a:t>(MCV &gt; 95 </a:t>
            </a:r>
            <a:r>
              <a:rPr lang="en-US" sz="2800" dirty="0" err="1">
                <a:solidFill>
                  <a:schemeClr val="bg1"/>
                </a:solidFill>
                <a:latin typeface="Arial Black" panose="020B0A04020102020204" pitchFamily="34" charset="0"/>
              </a:rPr>
              <a:t>fL</a:t>
            </a:r>
            <a:r>
              <a:rPr lang="en-US" sz="2800" dirty="0">
                <a:solidFill>
                  <a:schemeClr val="bg1"/>
                </a:solidFill>
                <a:latin typeface="Arial Black" panose="020B0A04020102020204" pitchFamily="34" charset="0"/>
              </a:rPr>
              <a:t>)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75AF03FB-5B96-48ED-2A51-A71B4F9D1D18}"/>
              </a:ext>
            </a:extLst>
          </p:cNvPr>
          <p:cNvSpPr txBox="1"/>
          <p:nvPr/>
        </p:nvSpPr>
        <p:spPr>
          <a:xfrm>
            <a:off x="0" y="2806495"/>
            <a:ext cx="610001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 dirty="0">
                <a:solidFill>
                  <a:srgbClr val="62C69E"/>
                </a:solidFill>
              </a:rPr>
              <a:t>1. Megaloblastic</a:t>
            </a:r>
            <a:endParaRPr lang="ar-SA" sz="2800" b="1" i="0" u="none" strike="noStrike" baseline="0" dirty="0">
              <a:solidFill>
                <a:srgbClr val="62C69E"/>
              </a:solidFill>
            </a:endParaRPr>
          </a:p>
          <a:p>
            <a:pPr algn="ctr"/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Vitamin B12 deficiency</a:t>
            </a:r>
          </a:p>
          <a:p>
            <a:pPr algn="ctr"/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Folate deficiency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2B68236B-E913-9C18-130C-13A6465BFE18}"/>
              </a:ext>
            </a:extLst>
          </p:cNvPr>
          <p:cNvSpPr txBox="1"/>
          <p:nvPr/>
        </p:nvSpPr>
        <p:spPr>
          <a:xfrm>
            <a:off x="6109054" y="2806495"/>
            <a:ext cx="610001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2C69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Non-megaloblastic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2C69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Hypothyroidism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Liver disease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Bone marrow disorders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Reticulocytosis</a:t>
            </a:r>
          </a:p>
        </p:txBody>
      </p:sp>
    </p:spTree>
    <p:extLst>
      <p:ext uri="{BB962C8B-B14F-4D97-AF65-F5344CB8AC3E}">
        <p14:creationId xmlns:p14="http://schemas.microsoft.com/office/powerpoint/2010/main" val="2795897502"/>
      </p:ext>
    </p:extLst>
  </p:cSld>
  <p:clrMapOvr>
    <a:masterClrMapping/>
  </p:clrMapOvr>
  <p:transition spd="slow">
    <p:push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B31D3-5F55-6B3F-2473-A2E66AA32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E1CF251-23F7-02A4-74E3-A0571D80F04B}"/>
              </a:ext>
            </a:extLst>
          </p:cNvPr>
          <p:cNvSpPr txBox="1">
            <a:spLocks/>
          </p:cNvSpPr>
          <p:nvPr/>
        </p:nvSpPr>
        <p:spPr>
          <a:xfrm>
            <a:off x="2812048" y="239591"/>
            <a:ext cx="658599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/>
            <a:r>
              <a:rPr lang="en-US" sz="4100" dirty="0">
                <a:solidFill>
                  <a:srgbClr val="62C69E"/>
                </a:solidFill>
                <a:latin typeface="Arial Black" panose="020B0A04020102020204" pitchFamily="34" charset="0"/>
              </a:rPr>
              <a:t>Pure red cell aplasia:</a:t>
            </a:r>
            <a:endParaRPr lang="en-US" sz="2800" dirty="0">
              <a:solidFill>
                <a:srgbClr val="62C69E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3456B257-5CC2-6BE5-64ED-1E810A50AF32}"/>
              </a:ext>
            </a:extLst>
          </p:cNvPr>
          <p:cNvSpPr txBox="1"/>
          <p:nvPr/>
        </p:nvSpPr>
        <p:spPr>
          <a:xfrm>
            <a:off x="0" y="2806495"/>
            <a:ext cx="610001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 dirty="0">
                <a:solidFill>
                  <a:srgbClr val="62C69E"/>
                </a:solidFill>
              </a:rPr>
              <a:t>Diamond </a:t>
            </a:r>
            <a:r>
              <a:rPr lang="en-US" sz="2800" b="1" i="0" u="none" strike="noStrike" baseline="0" dirty="0" err="1">
                <a:solidFill>
                  <a:srgbClr val="62C69E"/>
                </a:solidFill>
              </a:rPr>
              <a:t>Blackfan</a:t>
            </a:r>
            <a:r>
              <a:rPr lang="en-US" sz="2800" b="1" i="0" u="none" strike="noStrike" baseline="0" dirty="0">
                <a:solidFill>
                  <a:srgbClr val="62C69E"/>
                </a:solidFill>
              </a:rPr>
              <a:t> Anemia (DBA)</a:t>
            </a:r>
            <a:endParaRPr lang="ar-SA" sz="2800" b="1" i="0" u="none" strike="noStrike" baseline="0" dirty="0">
              <a:solidFill>
                <a:srgbClr val="62C69E"/>
              </a:solidFill>
            </a:endParaRPr>
          </a:p>
          <a:p>
            <a:pPr algn="ctr"/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Congenital pure red cell aplasia</a:t>
            </a:r>
          </a:p>
          <a:p>
            <a:pPr algn="ctr"/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Presents in early infancy</a:t>
            </a:r>
          </a:p>
          <a:p>
            <a:pPr algn="ctr"/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Associated with macrocytosis &amp; congenital anomalies (e.g., triphalangeal thumb)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BE03C44A-57CA-7928-CF63-9A1043C58C14}"/>
              </a:ext>
            </a:extLst>
          </p:cNvPr>
          <p:cNvSpPr txBox="1"/>
          <p:nvPr/>
        </p:nvSpPr>
        <p:spPr>
          <a:xfrm>
            <a:off x="6109054" y="2806495"/>
            <a:ext cx="610001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2C69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Transient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62C69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Erythroblastopenia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2C69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Childhood (TEC)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Acquired pure red cell aplasia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Usually occurs in toddlers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Typically normocytic or mildly macrocytic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Usually resolves spontaneously</a:t>
            </a:r>
          </a:p>
        </p:txBody>
      </p:sp>
    </p:spTree>
    <p:extLst>
      <p:ext uri="{BB962C8B-B14F-4D97-AF65-F5344CB8AC3E}">
        <p14:creationId xmlns:p14="http://schemas.microsoft.com/office/powerpoint/2010/main" val="216834206"/>
      </p:ext>
    </p:extLst>
  </p:cSld>
  <p:clrMapOvr>
    <a:masterClrMapping/>
  </p:clrMapOvr>
  <p:transition spd="slow">
    <p:push dir="u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33685-4100-E09F-A669-630EB4989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9491531E-287B-05BD-E00B-437EAB88788D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C4D63AB7-D4EE-E870-8DC6-F6E8F0369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Reticulocyte Count-Based anemia classification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16F714EE-A468-21CE-0988-B42FEFA45EE5}"/>
              </a:ext>
            </a:extLst>
          </p:cNvPr>
          <p:cNvSpPr txBox="1"/>
          <p:nvPr/>
        </p:nvSpPr>
        <p:spPr>
          <a:xfrm>
            <a:off x="1204162" y="1532254"/>
            <a:ext cx="1043538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/>
            <a:endParaRPr lang="en-US" sz="2800" b="0" i="0" u="none" strike="noStrike" baseline="0" dirty="0">
              <a:solidFill>
                <a:schemeClr val="bg2">
                  <a:lumMod val="25000"/>
                </a:schemeClr>
              </a:solidFill>
            </a:endParaRPr>
          </a:p>
          <a:p>
            <a:pPr algn="l" rtl="0"/>
            <a:r>
              <a:rPr lang="en-US" sz="2800" b="1" i="0" u="none" strike="noStrike" baseline="0" dirty="0">
                <a:solidFill>
                  <a:srgbClr val="62C69E"/>
                </a:solidFill>
              </a:rPr>
              <a:t>What is a Reticulocyte?</a:t>
            </a:r>
            <a:endParaRPr lang="en-US" sz="2800" b="0" i="0" u="none" strike="noStrike" baseline="0" dirty="0">
              <a:solidFill>
                <a:srgbClr val="62C69E"/>
              </a:solidFill>
            </a:endParaRPr>
          </a:p>
          <a:p>
            <a:pPr algn="l" rtl="0"/>
            <a:r>
              <a:rPr lang="en-US" sz="2800" b="0" i="0" u="none" strike="noStrike" baseline="0" dirty="0">
                <a:solidFill>
                  <a:schemeClr val="bg2">
                    <a:lumMod val="25000"/>
                  </a:schemeClr>
                </a:solidFill>
              </a:rPr>
              <a:t>Reticulocytes are immature red blood cells (RBCs) recently released from the bone marrow into peripheral circulation.</a:t>
            </a:r>
          </a:p>
          <a:p>
            <a:pPr algn="l" rtl="0"/>
            <a:endParaRPr lang="en-US" sz="2800" b="0" i="0" u="none" strike="noStrike" baseline="0" dirty="0">
              <a:solidFill>
                <a:schemeClr val="bg2">
                  <a:lumMod val="25000"/>
                </a:schemeClr>
              </a:solidFill>
            </a:endParaRPr>
          </a:p>
          <a:p>
            <a:pPr algn="l" rtl="0"/>
            <a:r>
              <a:rPr lang="en-US" sz="2800" b="1" i="0" u="none" strike="noStrike" baseline="0" dirty="0">
                <a:solidFill>
                  <a:srgbClr val="62C69E"/>
                </a:solidFill>
              </a:rPr>
              <a:t>Normal Reference Values</a:t>
            </a:r>
            <a:endParaRPr lang="en-US" sz="2800" b="0" i="0" u="none" strike="noStrike" baseline="0" dirty="0">
              <a:solidFill>
                <a:srgbClr val="62C69E"/>
              </a:solidFill>
            </a:endParaRPr>
          </a:p>
          <a:p>
            <a:pPr algn="l" rtl="0"/>
            <a:r>
              <a:rPr lang="en-US" sz="2800" b="1" i="0" u="none" strike="noStrike" baseline="0" dirty="0">
                <a:solidFill>
                  <a:schemeClr val="bg2">
                    <a:lumMod val="25000"/>
                  </a:schemeClr>
                </a:solidFill>
              </a:rPr>
              <a:t>Children:</a:t>
            </a:r>
            <a:r>
              <a:rPr lang="en-US" sz="2800" b="0" i="0" u="none" strike="noStrike" baseline="0" dirty="0">
                <a:solidFill>
                  <a:schemeClr val="bg2">
                    <a:lumMod val="25000"/>
                  </a:schemeClr>
                </a:solidFill>
              </a:rPr>
              <a:t>0.5 –2.0%	</a:t>
            </a:r>
            <a:r>
              <a:rPr lang="en-US" sz="2800" b="1" i="0" u="none" strike="noStrike" baseline="0" dirty="0">
                <a:solidFill>
                  <a:schemeClr val="bg2">
                    <a:lumMod val="25000"/>
                  </a:schemeClr>
                </a:solidFill>
              </a:rPr>
              <a:t>Newborns:</a:t>
            </a:r>
            <a:r>
              <a:rPr lang="en-US" sz="2800" b="0" i="0" u="none" strike="noStrike" baseline="0" dirty="0">
                <a:solidFill>
                  <a:schemeClr val="bg2">
                    <a:lumMod val="25000"/>
                  </a:schemeClr>
                </a:solidFill>
              </a:rPr>
              <a:t>2.0 –6.0%</a:t>
            </a:r>
          </a:p>
          <a:p>
            <a:pPr algn="l" rtl="0"/>
            <a:endParaRPr lang="en-US" sz="2800" b="0" i="0" u="none" strike="noStrike" baseline="0" dirty="0">
              <a:solidFill>
                <a:schemeClr val="bg2">
                  <a:lumMod val="25000"/>
                </a:schemeClr>
              </a:solidFill>
            </a:endParaRPr>
          </a:p>
          <a:p>
            <a:pPr algn="l" rtl="0"/>
            <a:r>
              <a:rPr lang="en-US" sz="2800" b="1" i="0" u="none" strike="noStrike" baseline="0" dirty="0">
                <a:solidFill>
                  <a:srgbClr val="62C69E"/>
                </a:solidFill>
              </a:rPr>
              <a:t>Clinical Significance</a:t>
            </a:r>
            <a:endParaRPr lang="en-US" sz="2800" b="0" i="0" u="none" strike="noStrike" baseline="0" dirty="0">
              <a:solidFill>
                <a:srgbClr val="62C69E"/>
              </a:solidFill>
            </a:endParaRPr>
          </a:p>
          <a:p>
            <a:pPr algn="l" rtl="0"/>
            <a:r>
              <a:rPr lang="en-US" sz="2800" b="0" i="0" u="none" strike="noStrike" baseline="0" dirty="0">
                <a:solidFill>
                  <a:schemeClr val="bg2">
                    <a:lumMod val="25000"/>
                  </a:schemeClr>
                </a:solidFill>
              </a:rPr>
              <a:t>The reticulocyte count directly reflects bone marrow erythropoietic activity and distinguishes production failure from RBC destruction or loss.</a:t>
            </a: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394997"/>
      </p:ext>
    </p:extLst>
  </p:cSld>
  <p:clrMapOvr>
    <a:masterClrMapping/>
  </p:clrMapOvr>
  <p:transition spd="slow">
    <p:push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2B6BB-C050-C7A9-50B4-93CDF2ED3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FA61054-1C1C-0A4A-CC71-BDBDA3C20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Physiology of skin color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C87F405-8F9A-F378-4118-DA3A4EA10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1825625"/>
            <a:ext cx="10515599" cy="4351338"/>
          </a:xfrm>
        </p:spPr>
        <p:txBody>
          <a:bodyPr anchor="t">
            <a:normAutofit/>
          </a:bodyPr>
          <a:lstStyle/>
          <a:p>
            <a:pPr marL="457200" indent="-457200" algn="l" rtl="0"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Skin color is a blend resulting from the skin chromophores </a:t>
            </a:r>
            <a:r>
              <a:rPr lang="en-US" b="1" dirty="0">
                <a:solidFill>
                  <a:srgbClr val="C00000"/>
                </a:solidFill>
              </a:rPr>
              <a:t>red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 (oxy-hemoglobin), </a:t>
            </a:r>
            <a:r>
              <a:rPr lang="en-US" b="1" dirty="0">
                <a:solidFill>
                  <a:srgbClr val="0070C0"/>
                </a:solidFill>
              </a:rPr>
              <a:t>blue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 (deoxy-hemoglobin), </a:t>
            </a:r>
            <a:r>
              <a:rPr lang="en-US" b="1" dirty="0">
                <a:solidFill>
                  <a:srgbClr val="FFC000"/>
                </a:solidFill>
              </a:rPr>
              <a:t>yellow-orange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 (carotene) and 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brown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 (melanin).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8E0A56A7-6558-1B0D-3330-82E659AB0A53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7" name="عنصر نائب للمحتوى 2">
            <a:extLst>
              <a:ext uri="{FF2B5EF4-FFF2-40B4-BE49-F238E27FC236}">
                <a16:creationId xmlns:a16="http://schemas.microsoft.com/office/drawing/2014/main" id="{C351031D-52A0-5FDB-B3B6-ACEAA3F3D66B}"/>
              </a:ext>
            </a:extLst>
          </p:cNvPr>
          <p:cNvSpPr txBox="1">
            <a:spLocks/>
          </p:cNvSpPr>
          <p:nvPr/>
        </p:nvSpPr>
        <p:spPr>
          <a:xfrm>
            <a:off x="838200" y="6248400"/>
            <a:ext cx="10801349" cy="500063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defPPr>
              <a:defRPr lang="ar-SA"/>
            </a:defPPr>
            <a:lvl1pPr indent="0" algn="ctr" rtl="0">
              <a:lnSpc>
                <a:spcPct val="90000"/>
              </a:lnSpc>
              <a:spcBef>
                <a:spcPts val="1000"/>
              </a:spcBef>
              <a:buClr>
                <a:srgbClr val="62C69E"/>
              </a:buClr>
              <a:buFont typeface="Arial" panose="020B0604020202020204" pitchFamily="34" charset="0"/>
              <a:buNone/>
              <a:defRPr sz="1400">
                <a:solidFill>
                  <a:schemeClr val="bg2">
                    <a:lumMod val="25000"/>
                  </a:schemeClr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>
                <a:hlinkClick r:id="rId2"/>
              </a:rPr>
              <a:t>https://www.sciencedirect.com/science/article/abs/pii/S0151963812701230</a:t>
            </a:r>
            <a:endParaRPr lang="en-US" dirty="0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198CAE35-1D9E-3B6E-D9C1-73D0C254CB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4770" r="35416"/>
          <a:stretch>
            <a:fillRect/>
          </a:stretch>
        </p:blipFill>
        <p:spPr>
          <a:xfrm>
            <a:off x="2692399" y="3206590"/>
            <a:ext cx="7378700" cy="282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815166"/>
      </p:ext>
    </p:extLst>
  </p:cSld>
  <p:clrMapOvr>
    <a:masterClrMapping/>
  </p:clrMapOvr>
  <p:transition spd="slow">
    <p:push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07185-2948-7E9F-613C-B41BD01D2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1CCE9BCC-0F34-97E0-883A-457D21B15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315" y="317842"/>
            <a:ext cx="7259370" cy="6222316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A8469EB5-2114-B59D-FD61-6B891513E7F3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906468"/>
      </p:ext>
    </p:extLst>
  </p:cSld>
  <p:clrMapOvr>
    <a:masterClrMapping/>
  </p:clrMapOvr>
  <p:transition spd="slow">
    <p:push dir="u"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9A8FF-7B18-E5AE-5C27-32528DC65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id="{933B5962-8AEC-C28B-1C15-E7568F744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ctr" rtl="0"/>
            <a:r>
              <a:rPr lang="en-US" dirty="0" err="1">
                <a:solidFill>
                  <a:srgbClr val="62C69E"/>
                </a:solidFill>
                <a:latin typeface="Arial Black" panose="020B0A04020102020204" pitchFamily="34" charset="0"/>
              </a:rPr>
              <a:t>Hyporegenerative</a:t>
            </a:r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 vs Regenerative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05A8DD0B-9635-EF81-BEEB-1EBCC1CDA8F5}"/>
              </a:ext>
            </a:extLst>
          </p:cNvPr>
          <p:cNvSpPr txBox="1"/>
          <p:nvPr/>
        </p:nvSpPr>
        <p:spPr>
          <a:xfrm>
            <a:off x="0" y="1964290"/>
            <a:ext cx="610001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 dirty="0" err="1">
                <a:solidFill>
                  <a:srgbClr val="62C69E"/>
                </a:solidFill>
              </a:rPr>
              <a:t>Hyporegenerative</a:t>
            </a:r>
            <a:r>
              <a:rPr lang="en-US" sz="2800" b="1" i="0" u="none" strike="noStrike" baseline="0" dirty="0">
                <a:solidFill>
                  <a:srgbClr val="62C69E"/>
                </a:solidFill>
              </a:rPr>
              <a:t> Anemia</a:t>
            </a:r>
          </a:p>
          <a:p>
            <a:pPr algn="ctr"/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Indicates inadequate bone marrow response due to decreased RBC production</a:t>
            </a:r>
            <a:endParaRPr lang="ar-SA" sz="2800" dirty="0">
              <a:solidFill>
                <a:schemeClr val="bg2">
                  <a:lumMod val="25000"/>
                </a:schemeClr>
              </a:solidFill>
            </a:endParaRPr>
          </a:p>
          <a:p>
            <a:pPr marL="914400" lvl="1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Iron deficiency anemia</a:t>
            </a:r>
          </a:p>
          <a:p>
            <a:pPr marL="914400" lvl="1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Vitamin B12 or folate deficiency</a:t>
            </a:r>
          </a:p>
          <a:p>
            <a:pPr marL="914400" lvl="1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Aplastic anemia / bone marrow failure</a:t>
            </a:r>
          </a:p>
          <a:p>
            <a:pPr marL="914400" lvl="1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Anemia of chronic disease</a:t>
            </a:r>
          </a:p>
          <a:p>
            <a:pPr marL="914400" lvl="1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Chronic kidney disease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59FCAB2E-9224-BAB8-5A7E-67CE20BA5F85}"/>
              </a:ext>
            </a:extLst>
          </p:cNvPr>
          <p:cNvSpPr txBox="1"/>
          <p:nvPr/>
        </p:nvSpPr>
        <p:spPr>
          <a:xfrm>
            <a:off x="6109054" y="1964290"/>
            <a:ext cx="610001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2C69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Regenerative Anemia</a:t>
            </a:r>
            <a:endParaRPr kumimoji="0" lang="ar-SA" sz="2800" b="1" i="0" u="none" strike="noStrike" kern="1200" cap="none" spc="0" normalizeH="0" baseline="0" noProof="0" dirty="0">
              <a:ln>
                <a:noFill/>
              </a:ln>
              <a:solidFill>
                <a:srgbClr val="62C69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Indicates an appropriate bone marrow response due to increased RBC loss or destruction</a:t>
            </a:r>
          </a:p>
          <a:p>
            <a:pPr marL="914400" lvl="1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Hemolytic anemia</a:t>
            </a:r>
          </a:p>
          <a:p>
            <a:pPr marL="914400" lvl="1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Acute blood loss</a:t>
            </a:r>
          </a:p>
          <a:p>
            <a:pPr marL="914400" lvl="1" indent="-4572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Recovery after treatment of nutritional anemia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9464367"/>
      </p:ext>
    </p:extLst>
  </p:cSld>
  <p:clrMapOvr>
    <a:masterClrMapping/>
  </p:clrMapOvr>
  <p:transition spd="slow">
    <p:push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2AA63-6F09-4D4A-212B-123105A10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BA168C7-C2A0-4865-7606-0949AEF02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0BA1AD1-1F0D-C50C-8AC6-6BF14B209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34E6A15D-B8D0-5E5C-0D15-BB7F2073E765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73739195-C477-96D0-E24B-B073F23D5A32}"/>
              </a:ext>
            </a:extLst>
          </p:cNvPr>
          <p:cNvSpPr txBox="1">
            <a:spLocks/>
          </p:cNvSpPr>
          <p:nvPr/>
        </p:nvSpPr>
        <p:spPr>
          <a:xfrm>
            <a:off x="1123950" y="1576785"/>
            <a:ext cx="1022985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dirty="0">
                <a:solidFill>
                  <a:schemeClr val="bg1"/>
                </a:solidFill>
                <a:latin typeface="Arial Narrow" panose="020B0606020202030204" pitchFamily="34" charset="0"/>
              </a:rPr>
              <a:t>PART 7</a:t>
            </a: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232F5EF0-840A-1150-7180-595D55ECFAB3}"/>
              </a:ext>
            </a:extLst>
          </p:cNvPr>
          <p:cNvSpPr txBox="1">
            <a:spLocks/>
          </p:cNvSpPr>
          <p:nvPr/>
        </p:nvSpPr>
        <p:spPr>
          <a:xfrm>
            <a:off x="1123949" y="2566591"/>
            <a:ext cx="10118673" cy="2714625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5400" dirty="0">
                <a:solidFill>
                  <a:schemeClr val="bg1"/>
                </a:solidFill>
                <a:latin typeface="Arial Black" panose="020B0A04020102020204" pitchFamily="34" charset="0"/>
              </a:rPr>
              <a:t>Etiology-Specific Investigations 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CC44F2BD-E81E-0399-2B31-A3B1D9A6C12F}"/>
              </a:ext>
            </a:extLst>
          </p:cNvPr>
          <p:cNvSpPr txBox="1"/>
          <p:nvPr/>
        </p:nvSpPr>
        <p:spPr>
          <a:xfrm>
            <a:off x="1123947" y="6868467"/>
            <a:ext cx="994410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2800" b="0" i="0" u="none" strike="noStrike" baseline="0" dirty="0">
                <a:solidFill>
                  <a:schemeClr val="bg1"/>
                </a:solidFill>
              </a:rPr>
              <a:t>Once first-line tests (CBC, indices, reticulocyte count, and peripheral smear) suggest a specific category of anemia, targeted investigations are ordered to confirm the exact etiology. These include: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A80F4D86-2430-921D-D802-E4464CA9560D}"/>
              </a:ext>
            </a:extLst>
          </p:cNvPr>
          <p:cNvSpPr txBox="1"/>
          <p:nvPr/>
        </p:nvSpPr>
        <p:spPr>
          <a:xfrm>
            <a:off x="1676397" y="8945641"/>
            <a:ext cx="6096000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bg1"/>
                </a:solidFill>
              </a:rPr>
              <a:t>Iron studies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bg1"/>
                </a:solidFill>
              </a:rPr>
              <a:t>Hemolysis workup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bg1"/>
                </a:solidFill>
              </a:rPr>
              <a:t>Hemoglobin electrophoresis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bg1"/>
                </a:solidFill>
              </a:rPr>
              <a:t>Bone marrow examination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bg1"/>
                </a:solidFill>
              </a:rPr>
              <a:t>Renal investigations</a:t>
            </a:r>
          </a:p>
        </p:txBody>
      </p:sp>
    </p:spTree>
    <p:extLst>
      <p:ext uri="{BB962C8B-B14F-4D97-AF65-F5344CB8AC3E}">
        <p14:creationId xmlns:p14="http://schemas.microsoft.com/office/powerpoint/2010/main" val="1904959856"/>
      </p:ext>
    </p:extLst>
  </p:cSld>
  <p:clrMapOvr>
    <a:masterClrMapping/>
  </p:clrMapOvr>
  <p:transition spd="slow">
    <p:push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295AA-E2C9-BBAD-FDE4-6088802AD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2FB444E-654D-3CF6-2167-0E02BFD85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EC92C6D-FAE5-A546-81C9-C06F0C839D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7DD0E95B-69E6-FF97-A6BE-6ED119817548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F9009F00-9D3C-1B9F-F0B4-040746A2BE39}"/>
              </a:ext>
            </a:extLst>
          </p:cNvPr>
          <p:cNvSpPr txBox="1">
            <a:spLocks/>
          </p:cNvSpPr>
          <p:nvPr/>
        </p:nvSpPr>
        <p:spPr>
          <a:xfrm>
            <a:off x="1123950" y="-1242615"/>
            <a:ext cx="1022985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dirty="0">
                <a:solidFill>
                  <a:schemeClr val="bg1"/>
                </a:solidFill>
                <a:latin typeface="Arial Narrow" panose="020B0606020202030204" pitchFamily="34" charset="0"/>
              </a:rPr>
              <a:t>PART 7</a:t>
            </a: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3DAB8FC5-3A52-92C6-C2F0-7012DE662F9F}"/>
              </a:ext>
            </a:extLst>
          </p:cNvPr>
          <p:cNvSpPr txBox="1">
            <a:spLocks/>
          </p:cNvSpPr>
          <p:nvPr/>
        </p:nvSpPr>
        <p:spPr>
          <a:xfrm>
            <a:off x="1123949" y="-252809"/>
            <a:ext cx="10118673" cy="2714625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5400" dirty="0">
                <a:solidFill>
                  <a:schemeClr val="bg1"/>
                </a:solidFill>
                <a:latin typeface="Arial Black" panose="020B0A04020102020204" pitchFamily="34" charset="0"/>
              </a:rPr>
              <a:t>Etiology-Specific Investigations  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7490863-8CE5-EC69-E6A7-5558B234B310}"/>
              </a:ext>
            </a:extLst>
          </p:cNvPr>
          <p:cNvSpPr txBox="1"/>
          <p:nvPr/>
        </p:nvSpPr>
        <p:spPr>
          <a:xfrm>
            <a:off x="1123947" y="2086917"/>
            <a:ext cx="994410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2800" b="0" i="0" u="none" strike="noStrike" baseline="0" dirty="0">
                <a:solidFill>
                  <a:schemeClr val="bg1"/>
                </a:solidFill>
              </a:rPr>
              <a:t>Once first-line tests (CBC, indices, reticulocyte count, and peripheral smear) suggest a specific category of anemia, targeted investigations are ordered to confirm the exact etiology. These include: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AB60F0D8-2DFF-6F97-0EC6-21FFC3555205}"/>
              </a:ext>
            </a:extLst>
          </p:cNvPr>
          <p:cNvSpPr txBox="1"/>
          <p:nvPr/>
        </p:nvSpPr>
        <p:spPr>
          <a:xfrm>
            <a:off x="1676397" y="4164091"/>
            <a:ext cx="6096000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bg1"/>
                </a:solidFill>
              </a:rPr>
              <a:t>Iron studies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bg1"/>
                </a:solidFill>
              </a:rPr>
              <a:t>Hemolysis workup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bg1"/>
                </a:solidFill>
              </a:rPr>
              <a:t>Hemoglobin electrophoresis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bg1"/>
                </a:solidFill>
              </a:rPr>
              <a:t>Bone marrow examination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bg1"/>
                </a:solidFill>
              </a:rPr>
              <a:t>Renal investigations</a:t>
            </a:r>
          </a:p>
        </p:txBody>
      </p:sp>
    </p:spTree>
    <p:extLst>
      <p:ext uri="{BB962C8B-B14F-4D97-AF65-F5344CB8AC3E}">
        <p14:creationId xmlns:p14="http://schemas.microsoft.com/office/powerpoint/2010/main" val="15246122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08317-77B3-1843-7CA1-716D3D9B8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A641A36B-D796-280F-3225-5406EF9A1094}"/>
              </a:ext>
            </a:extLst>
          </p:cNvPr>
          <p:cNvSpPr/>
          <p:nvPr/>
        </p:nvSpPr>
        <p:spPr>
          <a:xfrm>
            <a:off x="0" y="0"/>
            <a:ext cx="78486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B8CCED3E-0594-AEFD-7A38-3BD10B38DE49}"/>
              </a:ext>
            </a:extLst>
          </p:cNvPr>
          <p:cNvSpPr txBox="1"/>
          <p:nvPr/>
        </p:nvSpPr>
        <p:spPr>
          <a:xfrm>
            <a:off x="6545583" y="5357272"/>
            <a:ext cx="5442484" cy="1107967"/>
          </a:xfrm>
          <a:prstGeom prst="rect">
            <a:avLst/>
          </a:prstGeom>
          <a:solidFill>
            <a:srgbClr val="F1FAFE"/>
          </a:solidFill>
        </p:spPr>
        <p:txBody>
          <a:bodyPr wrap="square" anchor="ctr">
            <a:no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Note: 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Ferritin may be falsely elevated in inflammation (acute-phase reactant).</a:t>
            </a:r>
          </a:p>
        </p:txBody>
      </p: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id="{61B9EFBF-0F59-3E48-69BE-BACD1D9645D2}"/>
              </a:ext>
            </a:extLst>
          </p:cNvPr>
          <p:cNvCxnSpPr>
            <a:cxnSpLocks/>
          </p:cNvCxnSpPr>
          <p:nvPr/>
        </p:nvCxnSpPr>
        <p:spPr>
          <a:xfrm>
            <a:off x="11988067" y="5357272"/>
            <a:ext cx="0" cy="1107967"/>
          </a:xfrm>
          <a:prstGeom prst="line">
            <a:avLst/>
          </a:prstGeom>
          <a:ln w="76200">
            <a:solidFill>
              <a:srgbClr val="62C6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صورة 2">
            <a:extLst>
              <a:ext uri="{FF2B5EF4-FFF2-40B4-BE49-F238E27FC236}">
                <a16:creationId xmlns:a16="http://schemas.microsoft.com/office/drawing/2014/main" id="{4F201205-E412-94B0-B129-970F2F4E5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2420" y="1254805"/>
            <a:ext cx="5055647" cy="3368865"/>
          </a:xfrm>
          <a:prstGeom prst="rect">
            <a:avLst/>
          </a:prstGeom>
        </p:spPr>
      </p:pic>
      <p:sp>
        <p:nvSpPr>
          <p:cNvPr id="4" name="عنوان 1">
            <a:extLst>
              <a:ext uri="{FF2B5EF4-FFF2-40B4-BE49-F238E27FC236}">
                <a16:creationId xmlns:a16="http://schemas.microsoft.com/office/drawing/2014/main" id="{5D04808C-3CD2-F59F-F0BA-83595CEC5A6C}"/>
              </a:ext>
            </a:extLst>
          </p:cNvPr>
          <p:cNvSpPr txBox="1">
            <a:spLocks/>
          </p:cNvSpPr>
          <p:nvPr/>
        </p:nvSpPr>
        <p:spPr>
          <a:xfrm>
            <a:off x="590549" y="-386159"/>
            <a:ext cx="10118673" cy="2714625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5400" dirty="0">
                <a:solidFill>
                  <a:schemeClr val="bg1"/>
                </a:solidFill>
                <a:latin typeface="Arial Black" panose="020B0A04020102020204" pitchFamily="34" charset="0"/>
              </a:rPr>
              <a:t>Iron studies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9AB55CBA-0F8A-9957-3B26-B01BEFA9D9F8}"/>
              </a:ext>
            </a:extLst>
          </p:cNvPr>
          <p:cNvSpPr txBox="1"/>
          <p:nvPr/>
        </p:nvSpPr>
        <p:spPr>
          <a:xfrm>
            <a:off x="590549" y="1597729"/>
            <a:ext cx="609600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3200" b="1" i="0" u="none" strike="noStrike" baseline="0" dirty="0">
                <a:solidFill>
                  <a:schemeClr val="bg1"/>
                </a:solidFill>
              </a:rPr>
              <a:t>Indication:</a:t>
            </a:r>
          </a:p>
          <a:p>
            <a:pPr algn="just" rtl="0"/>
            <a:r>
              <a:rPr lang="en-US" sz="2400" b="0" i="0" u="none" strike="noStrike" baseline="0" dirty="0">
                <a:solidFill>
                  <a:schemeClr val="bg1"/>
                </a:solidFill>
              </a:rPr>
              <a:t>Ordered in microcytic, hypochromic anemia with low RPI. Helps differentiate Iron Deficiency Anemia (IDA) from Anemia of Chronic Disease (ACD) and thalassemia trait.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376C8FA-D72E-7C6E-2EE9-4D0321E32685}"/>
              </a:ext>
            </a:extLst>
          </p:cNvPr>
          <p:cNvSpPr txBox="1"/>
          <p:nvPr/>
        </p:nvSpPr>
        <p:spPr>
          <a:xfrm>
            <a:off x="590549" y="4257287"/>
            <a:ext cx="6096000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2400" b="1" i="0" u="none" strike="noStrike" baseline="0" dirty="0">
                <a:solidFill>
                  <a:schemeClr val="bg1"/>
                </a:solidFill>
              </a:rPr>
              <a:t>Typical findings in IDA: </a:t>
            </a:r>
            <a:endParaRPr lang="en-US" sz="2000" b="0" i="0" u="none" strike="noStrike" baseline="0" dirty="0">
              <a:solidFill>
                <a:schemeClr val="bg1"/>
              </a:solidFill>
            </a:endParaRPr>
          </a:p>
          <a:p>
            <a:pPr algn="l" rtl="0"/>
            <a:r>
              <a:rPr lang="en-US" sz="2000" b="0" i="0" u="none" strike="noStrike" baseline="0" dirty="0">
                <a:solidFill>
                  <a:schemeClr val="bg1"/>
                </a:solidFill>
              </a:rPr>
              <a:t>↓ Serum ferritin: Reflects decreased iron stores. </a:t>
            </a:r>
          </a:p>
          <a:p>
            <a:pPr algn="l" rtl="0"/>
            <a:r>
              <a:rPr lang="en-US" sz="2000" b="0" i="0" u="none" strike="noStrike" baseline="0" dirty="0">
                <a:solidFill>
                  <a:schemeClr val="bg1"/>
                </a:solidFill>
              </a:rPr>
              <a:t>↓ Serum iron: Indicates reduced circulating iron. </a:t>
            </a:r>
          </a:p>
          <a:p>
            <a:pPr algn="l" rtl="0"/>
            <a:r>
              <a:rPr lang="en-US" sz="2000" b="0" i="0" u="none" strike="noStrike" baseline="0" dirty="0">
                <a:solidFill>
                  <a:schemeClr val="bg1"/>
                </a:solidFill>
              </a:rPr>
              <a:t>↑ TIBC: Increased iron-binding capacity. </a:t>
            </a:r>
          </a:p>
          <a:p>
            <a:pPr algn="l" rtl="0"/>
            <a:r>
              <a:rPr lang="en-US" sz="2000" b="0" i="0" u="none" strike="noStrike" baseline="0" dirty="0">
                <a:solidFill>
                  <a:schemeClr val="bg1"/>
                </a:solidFill>
              </a:rPr>
              <a:t>↓ Transferrin saturation: Reduced iron available for hemoglobin synthesis. </a:t>
            </a:r>
            <a:endParaRPr lang="en-US" sz="2000" dirty="0">
              <a:solidFill>
                <a:schemeClr val="bg1"/>
              </a:solidFill>
            </a:endParaRPr>
          </a:p>
        </p:txBody>
      </p:sp>
      <p:cxnSp>
        <p:nvCxnSpPr>
          <p:cNvPr id="17" name="رابط مستقيم 16">
            <a:extLst>
              <a:ext uri="{FF2B5EF4-FFF2-40B4-BE49-F238E27FC236}">
                <a16:creationId xmlns:a16="http://schemas.microsoft.com/office/drawing/2014/main" id="{5CCE3390-0A1A-2E25-88BE-D89BBBCA4A2C}"/>
              </a:ext>
            </a:extLst>
          </p:cNvPr>
          <p:cNvCxnSpPr>
            <a:cxnSpLocks/>
          </p:cNvCxnSpPr>
          <p:nvPr/>
        </p:nvCxnSpPr>
        <p:spPr>
          <a:xfrm flipH="1">
            <a:off x="11982254" y="1254805"/>
            <a:ext cx="5813" cy="3368865"/>
          </a:xfrm>
          <a:prstGeom prst="line">
            <a:avLst/>
          </a:prstGeom>
          <a:ln w="76200">
            <a:solidFill>
              <a:srgbClr val="62C6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197377"/>
      </p:ext>
    </p:extLst>
  </p:cSld>
  <p:clrMapOvr>
    <a:masterClrMapping/>
  </p:clrMapOvr>
  <p:transition spd="slow">
    <p:push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>
            <a:extLst>
              <a:ext uri="{FF2B5EF4-FFF2-40B4-BE49-F238E27FC236}">
                <a16:creationId xmlns:a16="http://schemas.microsoft.com/office/drawing/2014/main" id="{89E36866-2457-B143-3917-6C007BE23CB3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F827D96-B52F-2E29-8D46-569CE625B1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284"/>
          <a:stretch>
            <a:fillRect/>
          </a:stretch>
        </p:blipFill>
        <p:spPr>
          <a:xfrm>
            <a:off x="247461" y="4553857"/>
            <a:ext cx="5848539" cy="2304143"/>
          </a:xfrm>
          <a:prstGeom prst="rect">
            <a:avLst/>
          </a:prstGeom>
        </p:spPr>
      </p:pic>
      <p:sp>
        <p:nvSpPr>
          <p:cNvPr id="6" name="عنوان 1">
            <a:extLst>
              <a:ext uri="{FF2B5EF4-FFF2-40B4-BE49-F238E27FC236}">
                <a16:creationId xmlns:a16="http://schemas.microsoft.com/office/drawing/2014/main" id="{10C665B3-3024-2259-13E3-CEDB30B51BB0}"/>
              </a:ext>
            </a:extLst>
          </p:cNvPr>
          <p:cNvSpPr txBox="1">
            <a:spLocks/>
          </p:cNvSpPr>
          <p:nvPr/>
        </p:nvSpPr>
        <p:spPr>
          <a:xfrm>
            <a:off x="514349" y="0"/>
            <a:ext cx="10118673" cy="2714625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5400" dirty="0">
                <a:solidFill>
                  <a:srgbClr val="62C69E"/>
                </a:solidFill>
                <a:latin typeface="Arial Black" panose="020B0A04020102020204" pitchFamily="34" charset="0"/>
              </a:rPr>
              <a:t>Hemolysis</a:t>
            </a:r>
          </a:p>
          <a:p>
            <a:pPr algn="l" rtl="0"/>
            <a:r>
              <a:rPr lang="en-US" sz="5400" dirty="0">
                <a:solidFill>
                  <a:srgbClr val="62C69E"/>
                </a:solidFill>
                <a:latin typeface="Arial Black" panose="020B0A04020102020204" pitchFamily="34" charset="0"/>
              </a:rPr>
              <a:t>Workup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B98EB75-45F0-503E-9DB4-C9A03C5E0035}"/>
              </a:ext>
            </a:extLst>
          </p:cNvPr>
          <p:cNvSpPr txBox="1"/>
          <p:nvPr/>
        </p:nvSpPr>
        <p:spPr>
          <a:xfrm>
            <a:off x="514350" y="2257651"/>
            <a:ext cx="530587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2400" b="1" i="0" u="none" strike="noStrike" baseline="0" dirty="0">
                <a:solidFill>
                  <a:srgbClr val="62C69E"/>
                </a:solidFill>
              </a:rPr>
              <a:t>Indication: </a:t>
            </a:r>
          </a:p>
          <a:p>
            <a:pPr algn="l" rtl="0"/>
            <a:endParaRPr lang="en-US" sz="2400" b="1" i="0" u="none" strike="noStrike" baseline="0" dirty="0">
              <a:solidFill>
                <a:srgbClr val="62C69E"/>
              </a:solidFill>
            </a:endParaRPr>
          </a:p>
          <a:p>
            <a:pPr algn="l" rtl="0"/>
            <a:r>
              <a:rPr lang="en-US" sz="2000" b="0" i="0" u="none" strike="noStrike" baseline="0" dirty="0"/>
              <a:t>Ordered in normocytic or macrocytic anemia with high reticulocyte count, or when hemolysis is suspected (jaundice, dark urine, splenomegaly). </a:t>
            </a:r>
            <a:endParaRPr lang="en-US" sz="2000" dirty="0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F727EB01-FD5F-CC0B-E106-F274C5D004C6}"/>
              </a:ext>
            </a:extLst>
          </p:cNvPr>
          <p:cNvSpPr txBox="1"/>
          <p:nvPr/>
        </p:nvSpPr>
        <p:spPr>
          <a:xfrm>
            <a:off x="6638660" y="397401"/>
            <a:ext cx="5305879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2200" b="1" i="0" u="none" strike="noStrike" baseline="0" dirty="0">
                <a:solidFill>
                  <a:schemeClr val="bg1"/>
                </a:solidFill>
              </a:rPr>
              <a:t>1. General screening for hemolysis</a:t>
            </a:r>
          </a:p>
          <a:p>
            <a:pPr algn="l" rtl="0"/>
            <a:r>
              <a:rPr lang="en-US" sz="2000" b="0" i="0" u="none" strike="noStrike" baseline="0" dirty="0">
                <a:solidFill>
                  <a:schemeClr val="bg1"/>
                </a:solidFill>
              </a:rPr>
              <a:t>↑ Serum LDH: Due to RBC destruction.</a:t>
            </a:r>
          </a:p>
          <a:p>
            <a:pPr algn="l" rtl="0"/>
            <a:r>
              <a:rPr lang="en-US" sz="2000" b="0" i="0" u="none" strike="noStrike" baseline="0" dirty="0">
                <a:solidFill>
                  <a:schemeClr val="bg1"/>
                </a:solidFill>
              </a:rPr>
              <a:t>↑ Indirect bilirubin: Due to hemoglobin</a:t>
            </a:r>
          </a:p>
          <a:p>
            <a:pPr algn="l" rtl="0"/>
            <a:r>
              <a:rPr lang="en-US" sz="2000" b="0" i="0" u="none" strike="noStrike" baseline="0" dirty="0">
                <a:solidFill>
                  <a:schemeClr val="bg1"/>
                </a:solidFill>
              </a:rPr>
              <a:t>breakdown.</a:t>
            </a:r>
          </a:p>
          <a:p>
            <a:pPr algn="l" rtl="0"/>
            <a:r>
              <a:rPr lang="en-US" sz="2000" b="0" i="0" u="none" strike="noStrike" baseline="0" dirty="0">
                <a:solidFill>
                  <a:schemeClr val="bg1"/>
                </a:solidFill>
              </a:rPr>
              <a:t>↓ Haptoglobin: Due to binding with free</a:t>
            </a:r>
          </a:p>
          <a:p>
            <a:pPr algn="l" rtl="0"/>
            <a:r>
              <a:rPr lang="en-US" sz="2000" b="0" i="0" u="none" strike="noStrike" baseline="0" dirty="0">
                <a:solidFill>
                  <a:schemeClr val="bg1"/>
                </a:solidFill>
              </a:rPr>
              <a:t>hemoglobin.</a:t>
            </a:r>
          </a:p>
          <a:p>
            <a:pPr algn="l" rtl="0"/>
            <a:endParaRPr lang="en-US" sz="2200" b="0" i="0" u="none" strike="noStrike" baseline="0" dirty="0">
              <a:solidFill>
                <a:schemeClr val="bg1"/>
              </a:solidFill>
            </a:endParaRPr>
          </a:p>
          <a:p>
            <a:pPr algn="l" rtl="0"/>
            <a:r>
              <a:rPr lang="en-US" sz="2200" b="1" i="0" u="none" strike="noStrike" baseline="0" dirty="0">
                <a:solidFill>
                  <a:schemeClr val="bg1"/>
                </a:solidFill>
              </a:rPr>
              <a:t>2. Tests to identify the cause of hemolysis</a:t>
            </a:r>
          </a:p>
          <a:p>
            <a:pPr algn="l" rtl="0"/>
            <a:endParaRPr lang="en-US" sz="2200" b="0" i="0" u="none" strike="noStrike" baseline="0" dirty="0">
              <a:solidFill>
                <a:schemeClr val="bg1"/>
              </a:solidFill>
            </a:endParaRPr>
          </a:p>
          <a:p>
            <a:pPr algn="l" rtl="0"/>
            <a:r>
              <a:rPr lang="en-US" sz="2000" b="1" i="0" u="none" strike="noStrike" baseline="0" dirty="0">
                <a:solidFill>
                  <a:schemeClr val="bg1"/>
                </a:solidFill>
              </a:rPr>
              <a:t>Direct Coombs test: </a:t>
            </a:r>
            <a:r>
              <a:rPr lang="en-US" sz="2000" b="0" i="0" u="none" strike="noStrike" baseline="0" dirty="0">
                <a:solidFill>
                  <a:schemeClr val="bg1"/>
                </a:solidFill>
              </a:rPr>
              <a:t>Detects RBC antibodies/complement → Immune hemolytic anemia. </a:t>
            </a:r>
          </a:p>
          <a:p>
            <a:pPr algn="l" rtl="0"/>
            <a:endParaRPr lang="en-US" sz="2000" b="0" i="0" u="none" strike="noStrike" baseline="0" dirty="0">
              <a:solidFill>
                <a:schemeClr val="bg1"/>
              </a:solidFill>
            </a:endParaRPr>
          </a:p>
          <a:p>
            <a:pPr algn="l" rtl="0"/>
            <a:r>
              <a:rPr lang="en-US" sz="2000" b="1" i="0" u="none" strike="noStrike" baseline="0" dirty="0">
                <a:solidFill>
                  <a:schemeClr val="bg1"/>
                </a:solidFill>
              </a:rPr>
              <a:t>Red cell enzyme assay: </a:t>
            </a:r>
            <a:r>
              <a:rPr lang="en-US" sz="2000" b="0" i="0" u="none" strike="noStrike" baseline="0" dirty="0">
                <a:solidFill>
                  <a:schemeClr val="bg1"/>
                </a:solidFill>
              </a:rPr>
              <a:t>Detects enzyme deficiencies (e.g., G6PD, pyruvate kinase). </a:t>
            </a:r>
          </a:p>
          <a:p>
            <a:pPr algn="l" rtl="0"/>
            <a:endParaRPr lang="en-US" sz="2000" b="0" i="0" u="none" strike="noStrike" baseline="0" dirty="0">
              <a:solidFill>
                <a:schemeClr val="bg1"/>
              </a:solidFill>
            </a:endParaRPr>
          </a:p>
          <a:p>
            <a:pPr algn="l" rtl="0"/>
            <a:r>
              <a:rPr lang="en-US" sz="2000" b="1" i="0" u="none" strike="noStrike" baseline="0" dirty="0">
                <a:solidFill>
                  <a:schemeClr val="bg1"/>
                </a:solidFill>
              </a:rPr>
              <a:t>Hereditary spherocytosis screening: </a:t>
            </a:r>
            <a:r>
              <a:rPr lang="en-US" sz="2000" b="0" i="0" u="none" strike="noStrike" baseline="0" dirty="0">
                <a:solidFill>
                  <a:schemeClr val="bg1"/>
                </a:solidFill>
              </a:rPr>
              <a:t>EMA binding or osmotic fragility test detects RBC membrane defects. </a:t>
            </a:r>
          </a:p>
        </p:txBody>
      </p:sp>
    </p:spTree>
    <p:extLst>
      <p:ext uri="{BB962C8B-B14F-4D97-AF65-F5344CB8AC3E}">
        <p14:creationId xmlns:p14="http://schemas.microsoft.com/office/powerpoint/2010/main" val="2863515182"/>
      </p:ext>
    </p:extLst>
  </p:cSld>
  <p:clrMapOvr>
    <a:masterClrMapping/>
  </p:clrMapOvr>
  <p:transition spd="slow">
    <p:push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A90B7-B5C7-CB75-FFF3-4CC8430A3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>
            <a:extLst>
              <a:ext uri="{FF2B5EF4-FFF2-40B4-BE49-F238E27FC236}">
                <a16:creationId xmlns:a16="http://schemas.microsoft.com/office/drawing/2014/main" id="{B9BA0A8F-361E-CD6A-B268-25D801BAEC71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AA325A12-D98F-191F-0F98-EF651251458F}"/>
              </a:ext>
            </a:extLst>
          </p:cNvPr>
          <p:cNvSpPr txBox="1">
            <a:spLocks/>
          </p:cNvSpPr>
          <p:nvPr/>
        </p:nvSpPr>
        <p:spPr>
          <a:xfrm>
            <a:off x="514349" y="-493484"/>
            <a:ext cx="6394451" cy="2714625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5400" dirty="0">
                <a:solidFill>
                  <a:srgbClr val="62C69E"/>
                </a:solidFill>
                <a:latin typeface="Arial Black" panose="020B0A04020102020204" pitchFamily="34" charset="0"/>
              </a:rPr>
              <a:t>Hemoglobin</a:t>
            </a:r>
          </a:p>
          <a:p>
            <a:pPr algn="l" rtl="0"/>
            <a:r>
              <a:rPr lang="en-US" sz="4800" dirty="0">
                <a:solidFill>
                  <a:srgbClr val="62C69E"/>
                </a:solidFill>
                <a:latin typeface="Arial Black" panose="020B0A04020102020204" pitchFamily="34" charset="0"/>
              </a:rPr>
              <a:t>Electrophoresis</a:t>
            </a:r>
            <a:endParaRPr lang="en-US" sz="5400" dirty="0">
              <a:solidFill>
                <a:srgbClr val="62C69E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E4B2299B-1370-86BA-D18A-B7D00E84D822}"/>
              </a:ext>
            </a:extLst>
          </p:cNvPr>
          <p:cNvSpPr txBox="1"/>
          <p:nvPr/>
        </p:nvSpPr>
        <p:spPr>
          <a:xfrm>
            <a:off x="6638660" y="397401"/>
            <a:ext cx="5305879" cy="615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2400" b="1" i="0" u="none" strike="noStrike" baseline="0" dirty="0">
                <a:solidFill>
                  <a:schemeClr val="bg1"/>
                </a:solidFill>
              </a:rPr>
              <a:t>Typical findings:</a:t>
            </a:r>
          </a:p>
          <a:p>
            <a:pPr algn="l" rtl="0"/>
            <a:endParaRPr lang="en-US" sz="1200" b="1" i="0" u="none" strike="noStrike" baseline="0" dirty="0">
              <a:solidFill>
                <a:schemeClr val="bg1"/>
              </a:solidFill>
            </a:endParaRPr>
          </a:p>
          <a:p>
            <a:pPr algn="l" rtl="0"/>
            <a:r>
              <a:rPr lang="el-GR" sz="2200" b="1" i="0" u="none" strike="noStrike" baseline="0" dirty="0">
                <a:solidFill>
                  <a:schemeClr val="bg1"/>
                </a:solidFill>
              </a:rPr>
              <a:t>β-</a:t>
            </a:r>
            <a:r>
              <a:rPr lang="en-US" sz="2200" b="1" i="0" u="none" strike="noStrike" baseline="0" dirty="0">
                <a:solidFill>
                  <a:schemeClr val="bg1"/>
                </a:solidFill>
              </a:rPr>
              <a:t>Thalassemia Trait: </a:t>
            </a:r>
            <a:r>
              <a:rPr lang="en-US" sz="2200" i="0" u="none" strike="noStrike" baseline="0" dirty="0">
                <a:solidFill>
                  <a:schemeClr val="bg1"/>
                </a:solidFill>
              </a:rPr>
              <a:t>↑ HbA₂ (&gt;3.5%), ± slight ↑</a:t>
            </a:r>
            <a:r>
              <a:rPr lang="en-US" sz="2200" i="0" u="none" strike="noStrike" baseline="0" dirty="0" err="1">
                <a:solidFill>
                  <a:schemeClr val="bg1"/>
                </a:solidFill>
              </a:rPr>
              <a:t>HbF</a:t>
            </a:r>
            <a:r>
              <a:rPr lang="en-US" sz="2200" i="0" u="none" strike="noStrike" baseline="0" dirty="0">
                <a:solidFill>
                  <a:schemeClr val="bg1"/>
                </a:solidFill>
              </a:rPr>
              <a:t>.</a:t>
            </a:r>
          </a:p>
          <a:p>
            <a:pPr algn="l" rtl="0"/>
            <a:r>
              <a:rPr lang="el-GR" sz="2200" b="1" i="0" u="none" strike="noStrike" baseline="0" dirty="0">
                <a:solidFill>
                  <a:schemeClr val="bg1"/>
                </a:solidFill>
              </a:rPr>
              <a:t>β-</a:t>
            </a:r>
            <a:r>
              <a:rPr lang="en-US" sz="2200" b="1" i="0" u="none" strike="noStrike" baseline="0" dirty="0">
                <a:solidFill>
                  <a:schemeClr val="bg1"/>
                </a:solidFill>
              </a:rPr>
              <a:t>Thalassemia Major: </a:t>
            </a:r>
            <a:r>
              <a:rPr lang="en-US" sz="2200" i="0" u="none" strike="noStrike" baseline="0" dirty="0">
                <a:solidFill>
                  <a:schemeClr val="bg1"/>
                </a:solidFill>
              </a:rPr>
              <a:t>↓ or absent HbA, </a:t>
            </a:r>
            <a:r>
              <a:rPr lang="en-US" sz="2200" i="0" u="none" strike="noStrike" baseline="0" dirty="0" err="1">
                <a:solidFill>
                  <a:schemeClr val="bg1"/>
                </a:solidFill>
              </a:rPr>
              <a:t>HbF</a:t>
            </a:r>
            <a:endParaRPr lang="en-US" sz="2200" i="0" u="none" strike="noStrike" baseline="0" dirty="0">
              <a:solidFill>
                <a:schemeClr val="bg1"/>
              </a:solidFill>
            </a:endParaRPr>
          </a:p>
          <a:p>
            <a:pPr algn="l" rtl="0"/>
            <a:r>
              <a:rPr lang="en-US" sz="2200" i="0" u="none" strike="noStrike" baseline="0" dirty="0">
                <a:solidFill>
                  <a:schemeClr val="bg1"/>
                </a:solidFill>
              </a:rPr>
              <a:t>predominates (&gt;90%).</a:t>
            </a:r>
          </a:p>
          <a:p>
            <a:pPr algn="l" rtl="0"/>
            <a:r>
              <a:rPr lang="en-US" sz="2200" b="1" i="0" u="none" strike="noStrike" baseline="0" dirty="0">
                <a:solidFill>
                  <a:schemeClr val="bg1"/>
                </a:solidFill>
              </a:rPr>
              <a:t>Sickle Cell Disease (</a:t>
            </a:r>
            <a:r>
              <a:rPr lang="en-US" sz="2200" b="1" i="0" u="none" strike="noStrike" baseline="0" dirty="0" err="1">
                <a:solidFill>
                  <a:schemeClr val="bg1"/>
                </a:solidFill>
              </a:rPr>
              <a:t>HbSS</a:t>
            </a:r>
            <a:r>
              <a:rPr lang="en-US" sz="2200" b="1" i="0" u="none" strike="noStrike" baseline="0" dirty="0">
                <a:solidFill>
                  <a:schemeClr val="bg1"/>
                </a:solidFill>
              </a:rPr>
              <a:t>): </a:t>
            </a:r>
            <a:r>
              <a:rPr lang="en-US" sz="2200" i="0" u="none" strike="noStrike" baseline="0" dirty="0">
                <a:solidFill>
                  <a:schemeClr val="bg1"/>
                </a:solidFill>
              </a:rPr>
              <a:t>Predominantly </a:t>
            </a:r>
            <a:r>
              <a:rPr lang="en-US" sz="2200" i="0" u="none" strike="noStrike" baseline="0" dirty="0" err="1">
                <a:solidFill>
                  <a:schemeClr val="bg1"/>
                </a:solidFill>
              </a:rPr>
              <a:t>HbS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i="0" u="none" strike="noStrike" baseline="0" dirty="0">
                <a:solidFill>
                  <a:schemeClr val="bg1"/>
                </a:solidFill>
              </a:rPr>
              <a:t>(80–90%), ↑ </a:t>
            </a:r>
            <a:r>
              <a:rPr lang="en-US" sz="2200" i="0" u="none" strike="noStrike" baseline="0" dirty="0" err="1">
                <a:solidFill>
                  <a:schemeClr val="bg1"/>
                </a:solidFill>
              </a:rPr>
              <a:t>HbF</a:t>
            </a:r>
            <a:r>
              <a:rPr lang="en-US" sz="2200" i="0" u="none" strike="noStrike" baseline="0" dirty="0">
                <a:solidFill>
                  <a:schemeClr val="bg1"/>
                </a:solidFill>
              </a:rPr>
              <a:t>, absent HbA.</a:t>
            </a: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  <a:p>
            <a:pPr algn="l" rtl="0"/>
            <a:r>
              <a:rPr lang="en-US" sz="2200" b="1" dirty="0">
                <a:solidFill>
                  <a:schemeClr val="bg1"/>
                </a:solidFill>
              </a:rPr>
              <a:t>Normal (after 1 year):</a:t>
            </a:r>
          </a:p>
          <a:p>
            <a:pPr algn="l" rtl="0"/>
            <a:r>
              <a:rPr lang="en-US" sz="2000" i="0" u="none" strike="noStrike" baseline="0" dirty="0">
                <a:solidFill>
                  <a:schemeClr val="bg1"/>
                </a:solidFill>
              </a:rPr>
              <a:t>HbA: &gt;95%</a:t>
            </a:r>
          </a:p>
          <a:p>
            <a:pPr algn="l" rtl="0"/>
            <a:r>
              <a:rPr lang="en-US" sz="2000" i="0" u="none" strike="noStrike" baseline="0" dirty="0">
                <a:solidFill>
                  <a:schemeClr val="bg1"/>
                </a:solidFill>
              </a:rPr>
              <a:t>HbA₂: 1.5–3.5%</a:t>
            </a:r>
          </a:p>
          <a:p>
            <a:pPr algn="l" rtl="0"/>
            <a:r>
              <a:rPr lang="en-US" sz="2000" i="0" u="none" strike="noStrike" baseline="0" dirty="0" err="1">
                <a:solidFill>
                  <a:schemeClr val="bg1"/>
                </a:solidFill>
              </a:rPr>
              <a:t>HbF</a:t>
            </a:r>
            <a:r>
              <a:rPr lang="en-US" sz="2000" i="0" u="none" strike="noStrike" baseline="0" dirty="0">
                <a:solidFill>
                  <a:schemeClr val="bg1"/>
                </a:solidFill>
              </a:rPr>
              <a:t>: &lt;1–2%</a:t>
            </a:r>
          </a:p>
          <a:p>
            <a:pPr algn="l" rtl="0"/>
            <a:endParaRPr lang="en-US" sz="2000" dirty="0">
              <a:solidFill>
                <a:schemeClr val="bg1"/>
              </a:solidFill>
            </a:endParaRPr>
          </a:p>
          <a:p>
            <a:pPr algn="l" rtl="0"/>
            <a:endParaRPr lang="en-US" sz="2000" dirty="0">
              <a:solidFill>
                <a:schemeClr val="bg1"/>
              </a:solidFill>
            </a:endParaRPr>
          </a:p>
          <a:p>
            <a:pPr algn="l" rtl="0"/>
            <a:r>
              <a:rPr lang="en-US" sz="2000" b="1" i="0" u="none" strike="noStrike" baseline="0" dirty="0">
                <a:solidFill>
                  <a:schemeClr val="bg1"/>
                </a:solidFill>
              </a:rPr>
              <a:t>NOTE:</a:t>
            </a:r>
          </a:p>
          <a:p>
            <a:pPr algn="l" rtl="0"/>
            <a:r>
              <a:rPr lang="en-US" sz="2000" i="0" u="none" strike="noStrike" baseline="0" dirty="0">
                <a:solidFill>
                  <a:schemeClr val="bg1"/>
                </a:solidFill>
              </a:rPr>
              <a:t>α-thalassemia trait is not reliably diagnosed by</a:t>
            </a:r>
          </a:p>
          <a:p>
            <a:pPr algn="l" rtl="0"/>
            <a:r>
              <a:rPr lang="en-US" sz="2000" i="0" u="none" strike="noStrike" baseline="0" dirty="0">
                <a:solidFill>
                  <a:schemeClr val="bg1"/>
                </a:solidFill>
              </a:rPr>
              <a:t>electrophoresis; genetic testing is required.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D9F5ADC-A34C-C941-E754-DEBA9D07B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" y="3450960"/>
            <a:ext cx="4400550" cy="3441581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868EC92-786B-4D1B-F7CE-81FA12A7C28F}"/>
              </a:ext>
            </a:extLst>
          </p:cNvPr>
          <p:cNvSpPr txBox="1"/>
          <p:nvPr/>
        </p:nvSpPr>
        <p:spPr>
          <a:xfrm>
            <a:off x="514349" y="1602812"/>
            <a:ext cx="5305879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2400" b="1" i="0" u="none" strike="noStrike" baseline="0" dirty="0">
                <a:solidFill>
                  <a:srgbClr val="62C69E"/>
                </a:solidFill>
              </a:rPr>
              <a:t>Indication: </a:t>
            </a:r>
          </a:p>
          <a:p>
            <a:pPr algn="just" rtl="0"/>
            <a:r>
              <a:rPr lang="en-US" sz="2000" b="0" i="0" u="none" strike="noStrike" baseline="0" dirty="0"/>
              <a:t>Ordered when hemoglobinopathy is suspected (e.g., SCD or thalassemia) based on family history, ethnicity, microcytic anemia unresponsive to iron, or positive newborn screening.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40193403"/>
      </p:ext>
    </p:extLst>
  </p:cSld>
  <p:clrMapOvr>
    <a:masterClrMapping/>
  </p:clrMapOvr>
  <p:transition spd="slow">
    <p:push dir="u"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id="{0941A80E-114E-AD21-14D2-D73B3FE79E4F}"/>
              </a:ext>
            </a:extLst>
          </p:cNvPr>
          <p:cNvSpPr txBox="1">
            <a:spLocks/>
          </p:cNvSpPr>
          <p:nvPr/>
        </p:nvSpPr>
        <p:spPr>
          <a:xfrm>
            <a:off x="590549" y="-386159"/>
            <a:ext cx="10118673" cy="2714625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5400" dirty="0">
                <a:solidFill>
                  <a:srgbClr val="62C69E"/>
                </a:solidFill>
                <a:latin typeface="Arial Black" panose="020B0A04020102020204" pitchFamily="34" charset="0"/>
              </a:rPr>
              <a:t>Bone Marrow</a:t>
            </a:r>
          </a:p>
          <a:p>
            <a:pPr algn="l" rtl="0"/>
            <a:r>
              <a:rPr lang="en-US" sz="5400" dirty="0">
                <a:solidFill>
                  <a:srgbClr val="62C69E"/>
                </a:solidFill>
                <a:latin typeface="Arial Black" panose="020B0A04020102020204" pitchFamily="34" charset="0"/>
              </a:rPr>
              <a:t>Examination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BB48ED3-45D5-682B-2F2E-60371CCE093B}"/>
              </a:ext>
            </a:extLst>
          </p:cNvPr>
          <p:cNvSpPr txBox="1"/>
          <p:nvPr/>
        </p:nvSpPr>
        <p:spPr>
          <a:xfrm>
            <a:off x="6096000" y="516962"/>
            <a:ext cx="4857751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2800" b="1" i="0" u="none" strike="noStrike" baseline="0" dirty="0">
                <a:solidFill>
                  <a:srgbClr val="62C69E"/>
                </a:solidFill>
              </a:rPr>
              <a:t>Indication: </a:t>
            </a:r>
          </a:p>
          <a:p>
            <a:pPr algn="just" rtl="0"/>
            <a:r>
              <a:rPr lang="en-US" sz="2400" b="0" i="0" u="none" strike="noStrike" baseline="0" dirty="0">
                <a:solidFill>
                  <a:schemeClr val="bg2">
                    <a:lumMod val="25000"/>
                  </a:schemeClr>
                </a:solidFill>
              </a:rPr>
              <a:t>An invasive procedure reserved for red flags in children with anemia.</a:t>
            </a:r>
            <a:endParaRPr lang="en-US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62AFF654-FA6C-BCC7-54B5-E7C025C96CD1}"/>
              </a:ext>
            </a:extLst>
          </p:cNvPr>
          <p:cNvSpPr txBox="1"/>
          <p:nvPr/>
        </p:nvSpPr>
        <p:spPr>
          <a:xfrm>
            <a:off x="5878485" y="2328466"/>
            <a:ext cx="60960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 rtl="0">
              <a:buClr>
                <a:srgbClr val="62C69E"/>
              </a:buClr>
              <a:buFont typeface="Wingdings" panose="05000000000000000000" pitchFamily="2" charset="2"/>
              <a:buChar char="ü"/>
            </a:pPr>
            <a:r>
              <a:rPr lang="en-US" sz="2200" b="1" dirty="0">
                <a:solidFill>
                  <a:schemeClr val="bg2">
                    <a:lumMod val="25000"/>
                  </a:schemeClr>
                </a:solidFill>
              </a:rPr>
              <a:t>Pancytopenia / </a:t>
            </a:r>
            <a:r>
              <a:rPr lang="en-US" sz="2200" b="1" dirty="0" err="1">
                <a:solidFill>
                  <a:schemeClr val="bg2">
                    <a:lumMod val="25000"/>
                  </a:schemeClr>
                </a:solidFill>
              </a:rPr>
              <a:t>bicytopenia</a:t>
            </a:r>
            <a:r>
              <a:rPr lang="en-US" sz="2200" b="1" dirty="0">
                <a:solidFill>
                  <a:schemeClr val="bg2">
                    <a:lumMod val="25000"/>
                  </a:schemeClr>
                </a:solidFill>
              </a:rPr>
              <a:t>: 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Anemia with low WBCs and/or platelets → suspect aplastic anemia or leukemia.</a:t>
            </a:r>
          </a:p>
          <a:p>
            <a:pPr marL="342900" indent="-342900" algn="l" rtl="0">
              <a:buClr>
                <a:srgbClr val="62C69E"/>
              </a:buClr>
              <a:buFont typeface="Wingdings" panose="05000000000000000000" pitchFamily="2" charset="2"/>
              <a:buChar char="ü"/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algn="l" rtl="0">
              <a:buClr>
                <a:srgbClr val="62C69E"/>
              </a:buClr>
              <a:buFont typeface="Wingdings" panose="05000000000000000000" pitchFamily="2" charset="2"/>
              <a:buChar char="ü"/>
            </a:pPr>
            <a:r>
              <a:rPr lang="en-US" sz="2200" b="1" dirty="0">
                <a:solidFill>
                  <a:schemeClr val="bg2">
                    <a:lumMod val="25000"/>
                  </a:schemeClr>
                </a:solidFill>
              </a:rPr>
              <a:t>Abnormal peripheral smear: 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Unexplained blasts or atypical cells.</a:t>
            </a:r>
          </a:p>
          <a:p>
            <a:pPr marL="342900" indent="-342900" algn="l" rtl="0">
              <a:buClr>
                <a:srgbClr val="62C69E"/>
              </a:buClr>
              <a:buFont typeface="Wingdings" panose="05000000000000000000" pitchFamily="2" charset="2"/>
              <a:buChar char="ü"/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algn="l" rtl="0">
              <a:buClr>
                <a:srgbClr val="62C69E"/>
              </a:buClr>
              <a:buFont typeface="Wingdings" panose="05000000000000000000" pitchFamily="2" charset="2"/>
              <a:buChar char="ü"/>
            </a:pPr>
            <a:r>
              <a:rPr lang="en-US" sz="2200" b="1" dirty="0">
                <a:solidFill>
                  <a:schemeClr val="bg2">
                    <a:lumMod val="25000"/>
                  </a:schemeClr>
                </a:solidFill>
              </a:rPr>
              <a:t>Refractory anemia: 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No response to appropriate therapy.</a:t>
            </a:r>
          </a:p>
          <a:p>
            <a:pPr marL="342900" indent="-342900" algn="l" rtl="0">
              <a:buClr>
                <a:srgbClr val="62C69E"/>
              </a:buClr>
              <a:buFont typeface="Wingdings" panose="05000000000000000000" pitchFamily="2" charset="2"/>
              <a:buChar char="ü"/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algn="l" rtl="0">
              <a:buClr>
                <a:srgbClr val="62C69E"/>
              </a:buCl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Suspected marrow infiltration or storage disease (e.g., Gaucher disease).</a:t>
            </a: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3D6B1C23-9B3C-8252-12D2-22D0B0419B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707" t="2500" r="4055"/>
          <a:stretch>
            <a:fillRect/>
          </a:stretch>
        </p:blipFill>
        <p:spPr>
          <a:xfrm>
            <a:off x="563535" y="2331260"/>
            <a:ext cx="5086350" cy="439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876728"/>
      </p:ext>
    </p:extLst>
  </p:cSld>
  <p:clrMapOvr>
    <a:masterClrMapping/>
  </p:clrMapOvr>
  <p:transition spd="slow">
    <p:push dir="r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2961F-8EA8-5FCA-DD2B-E4FC02460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913AB3EC-1258-BDA7-B9D1-98B5FBEC11AE}"/>
              </a:ext>
            </a:extLst>
          </p:cNvPr>
          <p:cNvSpPr txBox="1"/>
          <p:nvPr/>
        </p:nvSpPr>
        <p:spPr>
          <a:xfrm>
            <a:off x="838200" y="402662"/>
            <a:ext cx="4857751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2800" b="1" i="0" u="none" strike="noStrike" baseline="0" dirty="0">
                <a:solidFill>
                  <a:srgbClr val="62C69E"/>
                </a:solidFill>
              </a:rPr>
              <a:t>What it evaluates:</a:t>
            </a:r>
          </a:p>
          <a:p>
            <a:pPr marL="342900" indent="-342900" algn="l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Cellularity.</a:t>
            </a:r>
          </a:p>
          <a:p>
            <a:pPr marL="342900" indent="-342900" algn="just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chemeClr val="bg2">
                    <a:lumMod val="25000"/>
                  </a:schemeClr>
                </a:solidFill>
              </a:rPr>
              <a:t>Erythroid and myeloid maturation.</a:t>
            </a:r>
          </a:p>
          <a:p>
            <a:pPr marL="342900" indent="-342900" algn="just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chemeClr val="bg2">
                    <a:lumMod val="25000"/>
                  </a:schemeClr>
                </a:solidFill>
              </a:rPr>
              <a:t>Megakaryocytes.</a:t>
            </a:r>
          </a:p>
          <a:p>
            <a:pPr marL="342900" indent="-342900" algn="just" rtl="0">
              <a:buClr>
                <a:srgbClr val="62C69E"/>
              </a:buClr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chemeClr val="bg2">
                    <a:lumMod val="25000"/>
                  </a:schemeClr>
                </a:solidFill>
              </a:rPr>
              <a:t>Abnormal infiltrates (e.g., blasts).</a:t>
            </a:r>
            <a:endParaRPr lang="en-US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C7B11E52-B19B-8C00-8D59-04C1255A01C4}"/>
              </a:ext>
            </a:extLst>
          </p:cNvPr>
          <p:cNvSpPr txBox="1"/>
          <p:nvPr/>
        </p:nvSpPr>
        <p:spPr>
          <a:xfrm>
            <a:off x="838200" y="3581400"/>
            <a:ext cx="927735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buClr>
                <a:srgbClr val="62C69E"/>
              </a:buClr>
            </a:pPr>
            <a:r>
              <a:rPr lang="en-US" sz="2800" b="1" dirty="0">
                <a:solidFill>
                  <a:srgbClr val="62C69E"/>
                </a:solidFill>
              </a:rPr>
              <a:t>Findings:</a:t>
            </a:r>
          </a:p>
          <a:p>
            <a:pPr algn="l" rtl="0">
              <a:buClr>
                <a:srgbClr val="62C69E"/>
              </a:buClr>
            </a:pPr>
            <a:endParaRPr lang="en-US" sz="2800" b="1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algn="l" rtl="0">
              <a:buClr>
                <a:srgbClr val="62C69E"/>
              </a:buClr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↑ Erythroid precursors: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Increased RBC production response (seen in some hemolytic anemias).</a:t>
            </a:r>
          </a:p>
          <a:p>
            <a:pPr marL="342900" indent="-342900" algn="l" rtl="0">
              <a:buClr>
                <a:srgbClr val="62C69E"/>
              </a:buClr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↓ Erythroid activity: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Reduced RBC production (e.g., aplastic anemia, marrow suppression).</a:t>
            </a:r>
          </a:p>
          <a:p>
            <a:pPr marL="342900" indent="-342900" algn="l" rtl="0">
              <a:buClr>
                <a:srgbClr val="62C69E"/>
              </a:buClr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Abnormal cells or infiltration: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Suggests leukemia or malignancy.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CE880F4-C37B-4C20-8C7F-12D815EA21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9851" y="188747"/>
            <a:ext cx="5289732" cy="414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18856"/>
      </p:ext>
    </p:extLst>
  </p:cSld>
  <p:clrMapOvr>
    <a:masterClrMapping/>
  </p:clrMapOvr>
  <p:transition spd="slow">
    <p:push dir="u"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417CE9-613E-53F7-B24A-00ABF3809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id="{84E9489A-1833-B029-3303-13CA32DB205A}"/>
              </a:ext>
            </a:extLst>
          </p:cNvPr>
          <p:cNvSpPr txBox="1">
            <a:spLocks/>
          </p:cNvSpPr>
          <p:nvPr/>
        </p:nvSpPr>
        <p:spPr>
          <a:xfrm>
            <a:off x="1028699" y="-386159"/>
            <a:ext cx="10118673" cy="2714625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5400" dirty="0">
                <a:solidFill>
                  <a:srgbClr val="62C69E"/>
                </a:solidFill>
                <a:latin typeface="Arial Black" panose="020B0A04020102020204" pitchFamily="34" charset="0"/>
              </a:rPr>
              <a:t>Renal</a:t>
            </a:r>
          </a:p>
          <a:p>
            <a:pPr algn="l" rtl="0"/>
            <a:r>
              <a:rPr lang="en-US" sz="5400" dirty="0">
                <a:solidFill>
                  <a:srgbClr val="62C69E"/>
                </a:solidFill>
                <a:latin typeface="Arial Black" panose="020B0A04020102020204" pitchFamily="34" charset="0"/>
              </a:rPr>
              <a:t>Investigations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DA18DC1A-481B-6470-B126-7ED95AD2BDDB}"/>
              </a:ext>
            </a:extLst>
          </p:cNvPr>
          <p:cNvSpPr txBox="1"/>
          <p:nvPr/>
        </p:nvSpPr>
        <p:spPr>
          <a:xfrm>
            <a:off x="1044627" y="2036078"/>
            <a:ext cx="552090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2800" b="1" i="0" u="none" strike="noStrike" baseline="0" dirty="0">
                <a:solidFill>
                  <a:srgbClr val="62C69E"/>
                </a:solidFill>
              </a:rPr>
              <a:t>Indication: </a:t>
            </a:r>
          </a:p>
          <a:p>
            <a:pPr algn="just" rtl="0"/>
            <a:r>
              <a:rPr lang="en-US" sz="2000" b="0" i="0" u="none" strike="noStrike" baseline="0" dirty="0">
                <a:solidFill>
                  <a:schemeClr val="bg2">
                    <a:lumMod val="25000"/>
                  </a:schemeClr>
                </a:solidFill>
              </a:rPr>
              <a:t>Considered in normocytic, normochromic anemia with low reticulocyte count, hypertension, edema, altered urine output, or suspected kidney disease.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03B67F9A-457E-96E1-C030-C4CCB8C10B5F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73F3EC0E-96CA-47B4-EF4F-B27ABA30A1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6032" y="115927"/>
            <a:ext cx="4087435" cy="4036973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61EF1D82-045A-3587-72A5-D878840873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44" r="28243"/>
          <a:stretch>
            <a:fillRect/>
          </a:stretch>
        </p:blipFill>
        <p:spPr>
          <a:xfrm>
            <a:off x="10749542" y="923982"/>
            <a:ext cx="1442457" cy="3258796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7D171EF3-0511-DDC2-D74C-54CCD31349E7}"/>
              </a:ext>
            </a:extLst>
          </p:cNvPr>
          <p:cNvSpPr txBox="1"/>
          <p:nvPr/>
        </p:nvSpPr>
        <p:spPr>
          <a:xfrm>
            <a:off x="816028" y="4486524"/>
            <a:ext cx="28202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2000" b="1" i="0" u="none" strike="noStrike" baseline="0" dirty="0">
                <a:solidFill>
                  <a:srgbClr val="62C69E"/>
                </a:solidFill>
              </a:rPr>
              <a:t>1. Serum Creatinine &amp; Blood Urea Nitrogen</a:t>
            </a:r>
            <a:endParaRPr lang="en-US" sz="2000" dirty="0">
              <a:solidFill>
                <a:srgbClr val="62C69E"/>
              </a:solidFill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31071FD1-DFD1-8311-8166-5CC161BCD990}"/>
              </a:ext>
            </a:extLst>
          </p:cNvPr>
          <p:cNvSpPr txBox="1"/>
          <p:nvPr/>
        </p:nvSpPr>
        <p:spPr>
          <a:xfrm>
            <a:off x="853230" y="5429364"/>
            <a:ext cx="28202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b="0" i="0" u="none" strike="noStrike" baseline="0" dirty="0">
                <a:solidFill>
                  <a:schemeClr val="bg2">
                    <a:lumMod val="25000"/>
                  </a:schemeClr>
                </a:solidFill>
              </a:rPr>
              <a:t>Assess renal function. </a:t>
            </a:r>
          </a:p>
          <a:p>
            <a:pPr algn="ctr" rtl="0"/>
            <a:r>
              <a:rPr lang="en-US" b="0" i="0" u="none" strike="noStrike" baseline="0" dirty="0">
                <a:solidFill>
                  <a:schemeClr val="bg2">
                    <a:lumMod val="25000"/>
                  </a:schemeClr>
                </a:solidFill>
              </a:rPr>
              <a:t>↑ Creatinine / ↑ BUN → Impaired kidney function. 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3FF5DF47-7092-67A0-8DD7-E1DA6A5F0952}"/>
              </a:ext>
            </a:extLst>
          </p:cNvPr>
          <p:cNvSpPr txBox="1"/>
          <p:nvPr/>
        </p:nvSpPr>
        <p:spPr>
          <a:xfrm>
            <a:off x="3636326" y="4486524"/>
            <a:ext cx="28202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2000" b="1" i="0" u="none" strike="noStrike" baseline="0" dirty="0">
                <a:solidFill>
                  <a:srgbClr val="62C69E"/>
                </a:solidFill>
              </a:rPr>
              <a:t>2. Estimated GFR (eGFR)</a:t>
            </a:r>
            <a:endParaRPr lang="en-US" sz="2000" dirty="0">
              <a:solidFill>
                <a:srgbClr val="62C69E"/>
              </a:solidFill>
            </a:endParaRP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224FA0F4-3FBA-BBA1-8613-51FDEA94DB44}"/>
              </a:ext>
            </a:extLst>
          </p:cNvPr>
          <p:cNvSpPr txBox="1"/>
          <p:nvPr/>
        </p:nvSpPr>
        <p:spPr>
          <a:xfrm>
            <a:off x="3673528" y="5429364"/>
            <a:ext cx="282029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b="0" i="0" u="none" strike="noStrike" baseline="0" dirty="0">
                <a:solidFill>
                  <a:schemeClr val="bg2">
                    <a:lumMod val="25000"/>
                  </a:schemeClr>
                </a:solidFill>
              </a:rPr>
              <a:t>Measures kidney filtration capacity.</a:t>
            </a:r>
          </a:p>
          <a:p>
            <a:pPr algn="ctr" rtl="0"/>
            <a:r>
              <a:rPr lang="en-US" b="0" i="0" u="none" strike="noStrike" baseline="0" dirty="0">
                <a:solidFill>
                  <a:schemeClr val="bg2">
                    <a:lumMod val="25000"/>
                  </a:schemeClr>
                </a:solidFill>
              </a:rPr>
              <a:t>↓ eGFR → Reduced renal function.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3F34250A-F064-2910-EC5E-793FDE488487}"/>
              </a:ext>
            </a:extLst>
          </p:cNvPr>
          <p:cNvSpPr txBox="1"/>
          <p:nvPr/>
        </p:nvSpPr>
        <p:spPr>
          <a:xfrm>
            <a:off x="6493826" y="4486524"/>
            <a:ext cx="28202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2000" b="1" i="0" u="none" strike="noStrike" baseline="0" dirty="0">
                <a:solidFill>
                  <a:srgbClr val="62C69E"/>
                </a:solidFill>
              </a:rPr>
              <a:t>3. Urinalysis</a:t>
            </a:r>
            <a:endParaRPr lang="en-US" sz="2000" dirty="0">
              <a:solidFill>
                <a:srgbClr val="62C69E"/>
              </a:solidFill>
            </a:endParaRP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EBB08DA9-5F88-093C-B304-E7965003BC68}"/>
              </a:ext>
            </a:extLst>
          </p:cNvPr>
          <p:cNvSpPr txBox="1"/>
          <p:nvPr/>
        </p:nvSpPr>
        <p:spPr>
          <a:xfrm>
            <a:off x="6531028" y="5429364"/>
            <a:ext cx="282029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b="0" i="0" u="none" strike="noStrike" baseline="0" dirty="0">
                <a:solidFill>
                  <a:schemeClr val="bg2">
                    <a:lumMod val="25000"/>
                  </a:schemeClr>
                </a:solidFill>
              </a:rPr>
              <a:t>Proteinuria → Renal disease.</a:t>
            </a:r>
          </a:p>
          <a:p>
            <a:pPr algn="ctr" rtl="0"/>
            <a:r>
              <a:rPr lang="en-US" b="0" i="0" u="none" strike="noStrike" baseline="0" dirty="0">
                <a:solidFill>
                  <a:schemeClr val="bg2">
                    <a:lumMod val="25000"/>
                  </a:schemeClr>
                </a:solidFill>
              </a:rPr>
              <a:t>Hematuria → Possible renal pathology.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938B991D-AD22-41D9-057C-595DC384F847}"/>
              </a:ext>
            </a:extLst>
          </p:cNvPr>
          <p:cNvSpPr txBox="1"/>
          <p:nvPr/>
        </p:nvSpPr>
        <p:spPr>
          <a:xfrm>
            <a:off x="9351326" y="4486524"/>
            <a:ext cx="28202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2000" b="1" i="0" u="none" strike="noStrike" baseline="0" dirty="0">
                <a:solidFill>
                  <a:srgbClr val="62C69E"/>
                </a:solidFill>
              </a:rPr>
              <a:t>4. Erythropoietin (EPO) level</a:t>
            </a:r>
          </a:p>
          <a:p>
            <a:pPr algn="ctr" rtl="0"/>
            <a:r>
              <a:rPr lang="en-US" sz="2000" b="1" i="0" u="none" strike="noStrike" baseline="0" dirty="0">
                <a:solidFill>
                  <a:srgbClr val="62C69E"/>
                </a:solidFill>
              </a:rPr>
              <a:t>(when indicated)</a:t>
            </a:r>
            <a:endParaRPr lang="en-US" sz="2000" dirty="0">
              <a:solidFill>
                <a:srgbClr val="62C69E"/>
              </a:solidFill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C0E9703B-6CDC-BAFE-A535-A2C63B1DC0D3}"/>
              </a:ext>
            </a:extLst>
          </p:cNvPr>
          <p:cNvSpPr txBox="1"/>
          <p:nvPr/>
        </p:nvSpPr>
        <p:spPr>
          <a:xfrm>
            <a:off x="9388528" y="5429364"/>
            <a:ext cx="282029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b="0" i="0" u="none" strike="noStrike" baseline="0" dirty="0">
                <a:solidFill>
                  <a:schemeClr val="bg2">
                    <a:lumMod val="25000"/>
                  </a:schemeClr>
                </a:solidFill>
              </a:rPr>
              <a:t>Produced by kidneys and</a:t>
            </a:r>
          </a:p>
          <a:p>
            <a:pPr algn="ctr" rtl="0"/>
            <a:r>
              <a:rPr lang="en-US" b="0" i="0" u="none" strike="noStrike" baseline="0" dirty="0">
                <a:solidFill>
                  <a:schemeClr val="bg2">
                    <a:lumMod val="25000"/>
                  </a:schemeClr>
                </a:solidFill>
              </a:rPr>
              <a:t>stimulates RBC production.</a:t>
            </a:r>
          </a:p>
          <a:p>
            <a:pPr algn="ctr" rtl="0"/>
            <a:r>
              <a:rPr lang="en-US" b="0" i="0" u="none" strike="noStrike" baseline="0" dirty="0">
                <a:solidFill>
                  <a:schemeClr val="bg2">
                    <a:lumMod val="25000"/>
                  </a:schemeClr>
                </a:solidFill>
              </a:rPr>
              <a:t>CKD: ↓ EPO → ↓ RBC</a:t>
            </a:r>
          </a:p>
          <a:p>
            <a:pPr algn="ctr" rtl="0"/>
            <a:r>
              <a:rPr lang="en-US" b="0" i="0" u="none" strike="noStrike" baseline="0" dirty="0">
                <a:solidFill>
                  <a:schemeClr val="bg2">
                    <a:lumMod val="25000"/>
                  </a:schemeClr>
                </a:solidFill>
              </a:rPr>
              <a:t>production → anemia.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BA29BE72-48BC-703F-6242-A7C35BBE2B52}"/>
              </a:ext>
            </a:extLst>
          </p:cNvPr>
          <p:cNvSpPr txBox="1"/>
          <p:nvPr/>
        </p:nvSpPr>
        <p:spPr>
          <a:xfrm>
            <a:off x="1044628" y="3777708"/>
            <a:ext cx="61055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2C69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Main investigations</a:t>
            </a:r>
          </a:p>
        </p:txBody>
      </p:sp>
    </p:spTree>
    <p:extLst>
      <p:ext uri="{BB962C8B-B14F-4D97-AF65-F5344CB8AC3E}">
        <p14:creationId xmlns:p14="http://schemas.microsoft.com/office/powerpoint/2010/main" val="2606718827"/>
      </p:ext>
    </p:extLst>
  </p:cSld>
  <p:clrMapOvr>
    <a:masterClrMapping/>
  </p:clrMapOvr>
  <p:transition spd="slow"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D35DB-FBA6-98BE-DC83-C7F394512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FFC9668-9768-B841-3076-540113170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Mechanism of pallor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35B428A-DA2D-578F-D60B-A2EFF7E50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1825625"/>
            <a:ext cx="10515599" cy="4889968"/>
          </a:xfrm>
        </p:spPr>
        <p:txBody>
          <a:bodyPr anchor="t">
            <a:normAutofit/>
          </a:bodyPr>
          <a:lstStyle/>
          <a:p>
            <a:pPr marL="457200" indent="-457200" algn="l" rtl="0"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Pallor develops through two mechanisms:</a:t>
            </a:r>
          </a:p>
          <a:p>
            <a:pPr marL="914400" lvl="1" indent="-457200" algn="l" rtl="0"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Decrease in hemoglobin mass (anemic pallor)</a:t>
            </a:r>
          </a:p>
          <a:p>
            <a:pPr marL="914400" lvl="1" indent="-457200" algn="l" rtl="0">
              <a:buClr>
                <a:srgbClr val="62C69E"/>
              </a:buClr>
            </a:pPr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marL="914400" lvl="2" indent="0" algn="l" rtl="0">
              <a:buClr>
                <a:srgbClr val="62C69E"/>
              </a:buClr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 quantitative reduction in circulating red blood cells or hemoglobin concentration</a:t>
            </a:r>
          </a:p>
          <a:p>
            <a:pPr marL="914400" lvl="1" indent="-457200" algn="l" rtl="0"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Cutaneous vasoconstriction (vasomotor pallor)</a:t>
            </a:r>
          </a:p>
          <a:p>
            <a:pPr marL="1371600" lvl="2" indent="-457200" algn="l" rtl="0"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Cold exposure (to decrease heat loss)</a:t>
            </a:r>
          </a:p>
          <a:p>
            <a:pPr marL="1371600" lvl="2" indent="-457200" algn="l" rtl="0"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Sympathetic activation (to increase the perfusion to the vital organs)</a:t>
            </a:r>
          </a:p>
          <a:p>
            <a:pPr marL="1371600" lvl="3" indent="0" algn="l" rtl="0">
              <a:buClr>
                <a:srgbClr val="62C69E"/>
              </a:buClr>
              <a:buNone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- hypovolemia </a:t>
            </a:r>
          </a:p>
          <a:p>
            <a:pPr marL="1371600" lvl="3" indent="0" algn="l" rtl="0">
              <a:buClr>
                <a:srgbClr val="62C69E"/>
              </a:buClr>
              <a:buNone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- shock</a:t>
            </a:r>
          </a:p>
          <a:p>
            <a:pPr marL="1371600" lvl="3" indent="0" algn="l" rtl="0">
              <a:buClr>
                <a:srgbClr val="62C69E"/>
              </a:buClr>
              <a:buNone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- pain</a:t>
            </a:r>
          </a:p>
          <a:p>
            <a:pPr marL="1371600" lvl="3" indent="0" algn="l" rtl="0">
              <a:buClr>
                <a:srgbClr val="62C69E"/>
              </a:buClr>
              <a:buNone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- anxiety</a:t>
            </a:r>
          </a:p>
          <a:p>
            <a:pPr marL="1371600" lvl="3" indent="0" algn="l" rtl="0">
              <a:buClr>
                <a:srgbClr val="62C69E"/>
              </a:buClr>
              <a:buNone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- acute stress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47DA1BE-1142-9708-D2DC-36A60916B6CC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80ECA165-F428-D60E-B646-2911850EFC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949" y="365125"/>
            <a:ext cx="2895600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519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940C7-F940-A02B-FBA1-C68BFA585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5684A7D-D6DD-AC01-9EB5-A85341501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A5132DC-3D6D-F9BF-E4A5-C3B861EEA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30E12B3A-0AC3-8768-3335-47C216C347F2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9A6645E9-528D-3117-32BD-EE91F86ED265}"/>
              </a:ext>
            </a:extLst>
          </p:cNvPr>
          <p:cNvSpPr txBox="1">
            <a:spLocks/>
          </p:cNvSpPr>
          <p:nvPr/>
        </p:nvSpPr>
        <p:spPr>
          <a:xfrm>
            <a:off x="1123950" y="1576785"/>
            <a:ext cx="1022985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dirty="0">
                <a:solidFill>
                  <a:schemeClr val="bg1"/>
                </a:solidFill>
                <a:latin typeface="Arial Narrow" panose="020B0606020202030204" pitchFamily="34" charset="0"/>
              </a:rPr>
              <a:t>PART 8</a:t>
            </a: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1812CD42-C0EE-6138-48D3-EC8FB75AF586}"/>
              </a:ext>
            </a:extLst>
          </p:cNvPr>
          <p:cNvSpPr txBox="1">
            <a:spLocks/>
          </p:cNvSpPr>
          <p:nvPr/>
        </p:nvSpPr>
        <p:spPr>
          <a:xfrm>
            <a:off x="1123949" y="2566591"/>
            <a:ext cx="10118673" cy="2714625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5400" dirty="0">
                <a:solidFill>
                  <a:schemeClr val="bg1"/>
                </a:solidFill>
                <a:latin typeface="Arial Black" panose="020B0A04020102020204" pitchFamily="34" charset="0"/>
              </a:rPr>
              <a:t>Management of the child with pallor </a:t>
            </a:r>
          </a:p>
        </p:txBody>
      </p:sp>
    </p:spTree>
    <p:extLst>
      <p:ext uri="{BB962C8B-B14F-4D97-AF65-F5344CB8AC3E}">
        <p14:creationId xmlns:p14="http://schemas.microsoft.com/office/powerpoint/2010/main" val="3029570048"/>
      </p:ext>
    </p:extLst>
  </p:cSld>
  <p:clrMapOvr>
    <a:masterClrMapping/>
  </p:clrMapOvr>
  <p:transition spd="slow">
    <p:push dir="r"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4457E-E67E-62B8-0862-18B6A2572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07F48630-8AC6-913B-AC5D-7D930819052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1FA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82ED6F44-BFD6-03BC-1B8C-C1B80B241158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30CE2B4A-FA28-16AE-A7C4-2EF4E5F35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Core Principles of Clinical Management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3AB20C1-0F39-5889-63D0-CE9C1A6486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1825625"/>
            <a:ext cx="10515599" cy="4667250"/>
          </a:xfrm>
        </p:spPr>
        <p:txBody>
          <a:bodyPr anchor="t">
            <a:normAutofit lnSpcReduction="10000"/>
          </a:bodyPr>
          <a:lstStyle/>
          <a:p>
            <a:pPr marL="0" indent="0" algn="just" rtl="0">
              <a:buClr>
                <a:srgbClr val="62C69E"/>
              </a:buClr>
              <a:buNone/>
            </a:pPr>
            <a:r>
              <a:rPr lang="en-US" b="1" dirty="0">
                <a:solidFill>
                  <a:srgbClr val="62C69E"/>
                </a:solidFill>
              </a:rPr>
              <a:t>Maintain Cardiorespiratory Stability</a:t>
            </a:r>
          </a:p>
          <a:p>
            <a:pPr algn="just" rtl="0"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Prioritize airway, breathing, and circulation (ABC).</a:t>
            </a:r>
          </a:p>
          <a:p>
            <a:pPr algn="just" rtl="0"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Ensure adequate tissue oxygenation and stabilize hemodynamics immediately in acute or severe distress.</a:t>
            </a:r>
          </a:p>
          <a:p>
            <a:pPr algn="just" rtl="0">
              <a:buClr>
                <a:srgbClr val="62C69E"/>
              </a:buClr>
            </a:pPr>
            <a:endParaRPr lang="en-US" b="1" dirty="0">
              <a:solidFill>
                <a:srgbClr val="62C69E"/>
              </a:solidFill>
            </a:endParaRPr>
          </a:p>
          <a:p>
            <a:pPr marL="0" indent="0" algn="just" rtl="0">
              <a:buClr>
                <a:srgbClr val="62C69E"/>
              </a:buClr>
              <a:buNone/>
            </a:pPr>
            <a:r>
              <a:rPr lang="en-US" b="1" dirty="0">
                <a:solidFill>
                  <a:srgbClr val="62C69E"/>
                </a:solidFill>
              </a:rPr>
              <a:t>Treat Infections Promptly</a:t>
            </a:r>
          </a:p>
          <a:p>
            <a:pPr algn="just" rtl="0"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Identify and manage co-existing bacterial, viral, or parasitic infections (e.g., malaria, sepsis) early.</a:t>
            </a:r>
          </a:p>
          <a:p>
            <a:pPr algn="just" rtl="0"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Prevents ongoing bone marrow suppression and further clinical deterioration.</a:t>
            </a:r>
          </a:p>
        </p:txBody>
      </p:sp>
    </p:spTree>
    <p:extLst>
      <p:ext uri="{BB962C8B-B14F-4D97-AF65-F5344CB8AC3E}">
        <p14:creationId xmlns:p14="http://schemas.microsoft.com/office/powerpoint/2010/main" val="3152073576"/>
      </p:ext>
    </p:extLst>
  </p:cSld>
  <p:clrMapOvr>
    <a:masterClrMapping/>
  </p:clrMapOvr>
  <p:transition spd="slow">
    <p:push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7F3E5-A8F3-CF52-0A47-7F4327DD9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>
            <a:extLst>
              <a:ext uri="{FF2B5EF4-FFF2-40B4-BE49-F238E27FC236}">
                <a16:creationId xmlns:a16="http://schemas.microsoft.com/office/drawing/2014/main" id="{A04B3239-1CD0-F2AE-D8A5-27EF8529FB11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1FA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7992C9BA-EBD8-44AC-F91B-BD49EE04678A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CF6FCCE-A804-E8E7-D33D-646E94B3C7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644577"/>
            <a:ext cx="10515599" cy="5848298"/>
          </a:xfrm>
        </p:spPr>
        <p:txBody>
          <a:bodyPr anchor="t">
            <a:normAutofit/>
          </a:bodyPr>
          <a:lstStyle/>
          <a:p>
            <a:pPr marL="0" indent="0" algn="just" rtl="0">
              <a:buClr>
                <a:srgbClr val="62C69E"/>
              </a:buClr>
              <a:buNone/>
            </a:pPr>
            <a:r>
              <a:rPr lang="en-US" b="1" dirty="0">
                <a:solidFill>
                  <a:srgbClr val="62C69E"/>
                </a:solidFill>
              </a:rPr>
              <a:t>Avoid Unnecessary Transfusions</a:t>
            </a:r>
          </a:p>
          <a:p>
            <a:pPr algn="just" rtl="0"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Adhere to restrictive transfusion protocols.</a:t>
            </a:r>
          </a:p>
          <a:p>
            <a:pPr algn="just" rtl="0"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Reserve red blood cell administration strictly for severe anemia accompanied by hemodynamic compromise or clinical shock.</a:t>
            </a:r>
          </a:p>
          <a:p>
            <a:pPr marL="0" indent="0" algn="just" rtl="0">
              <a:buClr>
                <a:srgbClr val="62C69E"/>
              </a:buClr>
              <a:buNone/>
            </a:pPr>
            <a:endParaRPr lang="en-US" b="1" dirty="0">
              <a:solidFill>
                <a:srgbClr val="62C69E"/>
              </a:solidFill>
            </a:endParaRPr>
          </a:p>
          <a:p>
            <a:pPr marL="0" indent="0" algn="just" rtl="0">
              <a:buClr>
                <a:srgbClr val="62C69E"/>
              </a:buClr>
              <a:buNone/>
            </a:pPr>
            <a:r>
              <a:rPr lang="en-US" b="1" dirty="0">
                <a:solidFill>
                  <a:srgbClr val="62C69E"/>
                </a:solidFill>
              </a:rPr>
              <a:t>Baseline Hematology Before Empiric Therapy</a:t>
            </a:r>
          </a:p>
          <a:p>
            <a:pPr algn="just" rtl="0"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Collect essential blood samples (FBC, reticulocyte count, peripheral blood film) prior to starting empiric iron or vitamin supplementation.</a:t>
            </a:r>
          </a:p>
          <a:p>
            <a:pPr algn="just" rtl="0">
              <a:buClr>
                <a:srgbClr val="62C69E"/>
              </a:buCl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Prevents masking the underlying diagnosis and ensures appropriate targeted treatment.</a:t>
            </a:r>
          </a:p>
        </p:txBody>
      </p:sp>
    </p:spTree>
    <p:extLst>
      <p:ext uri="{BB962C8B-B14F-4D97-AF65-F5344CB8AC3E}">
        <p14:creationId xmlns:p14="http://schemas.microsoft.com/office/powerpoint/2010/main" val="3751404495"/>
      </p:ext>
    </p:extLst>
  </p:cSld>
  <p:clrMapOvr>
    <a:masterClrMapping/>
  </p:clrMapOvr>
  <p:transition spd="slow">
    <p:push dir="u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FA66C-6D95-8C36-A439-449F9518C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>
            <a:extLst>
              <a:ext uri="{FF2B5EF4-FFF2-40B4-BE49-F238E27FC236}">
                <a16:creationId xmlns:a16="http://schemas.microsoft.com/office/drawing/2014/main" id="{3F345606-FC2D-C080-F2C1-99B922C288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1FA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416C3BE1-D394-5AFA-C5B3-29126EEEB7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9"/>
          <a:stretch>
            <a:fillRect/>
          </a:stretch>
        </p:blipFill>
        <p:spPr>
          <a:xfrm>
            <a:off x="1229032" y="864762"/>
            <a:ext cx="9733935" cy="2055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57588"/>
      </p:ext>
    </p:extLst>
  </p:cSld>
  <p:clrMapOvr>
    <a:masterClrMapping/>
  </p:clrMapOvr>
  <p:transition spd="slow">
    <p:push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30B4B0-9A9A-C167-6EC9-29C18AD33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>
            <a:extLst>
              <a:ext uri="{FF2B5EF4-FFF2-40B4-BE49-F238E27FC236}">
                <a16:creationId xmlns:a16="http://schemas.microsoft.com/office/drawing/2014/main" id="{FBB5D29A-78C2-D947-B187-F384E6DB61C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1FA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89D9001C-C0DB-3503-F5C3-052FE6F932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9"/>
          <a:stretch>
            <a:fillRect/>
          </a:stretch>
        </p:blipFill>
        <p:spPr>
          <a:xfrm>
            <a:off x="1229032" y="-5123085"/>
            <a:ext cx="9733935" cy="2055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3003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D195C-54A0-5DC7-A564-AEF7DF67C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>
            <a:extLst>
              <a:ext uri="{FF2B5EF4-FFF2-40B4-BE49-F238E27FC236}">
                <a16:creationId xmlns:a16="http://schemas.microsoft.com/office/drawing/2014/main" id="{87CDA0A8-7EF9-E432-4826-45FA42B6F40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1FA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9314D2C4-F4FE-8EA4-EC0A-239E724DC2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9" b="10470"/>
          <a:stretch>
            <a:fillRect/>
          </a:stretch>
        </p:blipFill>
        <p:spPr>
          <a:xfrm>
            <a:off x="1229032" y="-11435401"/>
            <a:ext cx="9733935" cy="18293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0361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03AB4-0C51-317B-2FB7-A705BCCAD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>
            <a:extLst>
              <a:ext uri="{FF2B5EF4-FFF2-40B4-BE49-F238E27FC236}">
                <a16:creationId xmlns:a16="http://schemas.microsoft.com/office/drawing/2014/main" id="{B17023A9-00BF-00B1-75A9-599B92E2039B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1FA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559D761-C511-9759-2CAC-96F73B47D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693" y="1690687"/>
            <a:ext cx="10515599" cy="4802187"/>
          </a:xfrm>
        </p:spPr>
        <p:txBody>
          <a:bodyPr anchor="t">
            <a:normAutofit/>
          </a:bodyPr>
          <a:lstStyle/>
          <a:p>
            <a:pPr marL="0" indent="0" algn="just" rtl="0">
              <a:buClr>
                <a:srgbClr val="62C69E"/>
              </a:buClr>
              <a:buNone/>
            </a:pPr>
            <a:r>
              <a:rPr lang="en-US" b="1" dirty="0">
                <a:solidFill>
                  <a:srgbClr val="62C69E"/>
                </a:solidFill>
              </a:rPr>
              <a:t>1. Endocrine Disorders:</a:t>
            </a:r>
          </a:p>
          <a:p>
            <a:pPr marL="0" indent="0" algn="just" rtl="0">
              <a:buClr>
                <a:srgbClr val="62C69E"/>
              </a:buClr>
              <a:buNone/>
            </a:pPr>
            <a:endParaRPr lang="en-US" b="1" dirty="0">
              <a:solidFill>
                <a:srgbClr val="62C69E"/>
              </a:solidFill>
            </a:endParaRPr>
          </a:p>
          <a:p>
            <a:pPr marL="457200" lvl="1" indent="0" algn="just" rtl="0">
              <a:buClr>
                <a:srgbClr val="62C69E"/>
              </a:buClr>
              <a:buNone/>
            </a:pPr>
            <a:r>
              <a:rPr lang="en-US" b="1" dirty="0">
                <a:solidFill>
                  <a:srgbClr val="62C69E"/>
                </a:solidFill>
              </a:rPr>
              <a:t>​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Hypothyroidism: </a:t>
            </a:r>
          </a:p>
          <a:p>
            <a:pPr marL="914400" lvl="2" indent="0" algn="just" rtl="0">
              <a:buClr>
                <a:srgbClr val="62C69E"/>
              </a:buClr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Initiate Levothyroxine replacement.</a:t>
            </a:r>
          </a:p>
          <a:p>
            <a:pPr marL="457200" lvl="1" indent="0" algn="just" rtl="0">
              <a:buClr>
                <a:srgbClr val="62C69E"/>
              </a:buClr>
              <a:buNone/>
            </a:pP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  <a:p>
            <a:pPr marL="457200" lvl="1" indent="0" algn="just" rtl="0">
              <a:buClr>
                <a:srgbClr val="62C69E"/>
              </a:buClr>
              <a:buNone/>
            </a:pP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​Adrenal Crisis (Stable post-resuscitation):</a:t>
            </a:r>
          </a:p>
          <a:p>
            <a:pPr marL="914400" lvl="2" indent="0" algn="just" rtl="0">
              <a:buClr>
                <a:srgbClr val="62C69E"/>
              </a:buClr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Stress-dose IV Hydrocortisone (50-100mg/m</a:t>
            </a:r>
            <a:r>
              <a:rPr lang="en-US" baseline="30000" dirty="0">
                <a:solidFill>
                  <a:schemeClr val="bg2">
                    <a:lumMod val="25000"/>
                  </a:schemeClr>
                </a:solidFill>
              </a:rPr>
              <a:t>2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) + hydration.</a:t>
            </a:r>
          </a:p>
          <a:p>
            <a:pPr marL="457200" lvl="1" indent="0" algn="just" rtl="0">
              <a:buClr>
                <a:srgbClr val="62C69E"/>
              </a:buClr>
              <a:buNone/>
            </a:pPr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marL="457200" lvl="1" indent="0" algn="just" rtl="0">
              <a:buClr>
                <a:srgbClr val="62C69E"/>
              </a:buClr>
              <a:buNone/>
            </a:pP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​Pheochromocytoma:</a:t>
            </a:r>
          </a:p>
          <a:p>
            <a:pPr marL="914400" lvl="2" indent="0" algn="just" rtl="0">
              <a:buClr>
                <a:srgbClr val="62C69E"/>
              </a:buClr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Pre-operative alpha-blockers (e.g., Phenoxybenzamine).</a:t>
            </a: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05423D86-94E5-B3B4-EFA3-FC6B6DC8E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693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Etiology-Specific Management</a:t>
            </a:r>
          </a:p>
        </p:txBody>
      </p:sp>
    </p:spTree>
    <p:extLst>
      <p:ext uri="{BB962C8B-B14F-4D97-AF65-F5344CB8AC3E}">
        <p14:creationId xmlns:p14="http://schemas.microsoft.com/office/powerpoint/2010/main" val="2770619143"/>
      </p:ext>
    </p:extLst>
  </p:cSld>
  <p:clrMapOvr>
    <a:masterClrMapping/>
  </p:clrMapOvr>
  <p:transition spd="slow">
    <p:push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52DF8-584C-59E5-3E8C-05DEEED1E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>
            <a:extLst>
              <a:ext uri="{FF2B5EF4-FFF2-40B4-BE49-F238E27FC236}">
                <a16:creationId xmlns:a16="http://schemas.microsoft.com/office/drawing/2014/main" id="{FA6F3E6C-6261-EAED-55DC-441C07337900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1FA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F7A00B8-CA40-0B4F-B41D-7847E07A6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693" y="1690687"/>
            <a:ext cx="10515599" cy="4802187"/>
          </a:xfrm>
        </p:spPr>
        <p:txBody>
          <a:bodyPr anchor="t">
            <a:normAutofit/>
          </a:bodyPr>
          <a:lstStyle/>
          <a:p>
            <a:pPr marL="0" indent="0" algn="just" rtl="0">
              <a:buClr>
                <a:srgbClr val="62C69E"/>
              </a:buClr>
              <a:buNone/>
            </a:pPr>
            <a:r>
              <a:rPr lang="en-US" b="1" dirty="0">
                <a:solidFill>
                  <a:srgbClr val="62C69E"/>
                </a:solidFill>
              </a:rPr>
              <a:t>​2. Subcutaneous Edema (Masking Skin Perfusion):</a:t>
            </a:r>
          </a:p>
          <a:p>
            <a:pPr marL="0" indent="0" algn="just" rtl="0">
              <a:buClr>
                <a:srgbClr val="62C69E"/>
              </a:buClr>
              <a:buNone/>
            </a:pPr>
            <a:endParaRPr lang="en-US" b="1" dirty="0">
              <a:solidFill>
                <a:srgbClr val="62C69E"/>
              </a:solidFill>
            </a:endParaRPr>
          </a:p>
          <a:p>
            <a:pPr marL="457200" lvl="1" indent="0" algn="just" rtl="0">
              <a:buClr>
                <a:srgbClr val="62C69E"/>
              </a:buClr>
              <a:buNone/>
            </a:pPr>
            <a:r>
              <a:rPr lang="en-US" b="1" dirty="0">
                <a:solidFill>
                  <a:srgbClr val="62C69E"/>
                </a:solidFill>
              </a:rPr>
              <a:t>​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Nephrotic Syndrome: </a:t>
            </a:r>
          </a:p>
          <a:p>
            <a:pPr marL="914400" lvl="2" indent="0" algn="just" rtl="0">
              <a:buClr>
                <a:srgbClr val="62C69E"/>
              </a:buClr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High-dose oral Prednisolone \pm diuretics for symptomatic fluid overload.</a:t>
            </a:r>
          </a:p>
          <a:p>
            <a:pPr marL="914400" lvl="2" indent="0" algn="just" rtl="0">
              <a:buClr>
                <a:srgbClr val="62C69E"/>
              </a:buClr>
              <a:buNone/>
            </a:pPr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marL="914400" lvl="2" indent="0" algn="just" rtl="0">
              <a:buClr>
                <a:srgbClr val="62C69E"/>
              </a:buClr>
              <a:buNone/>
            </a:pPr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just" rtl="0">
              <a:buClr>
                <a:srgbClr val="62C69E"/>
              </a:buClr>
              <a:buNone/>
            </a:pPr>
            <a:r>
              <a:rPr lang="en-US" b="1" dirty="0">
                <a:solidFill>
                  <a:srgbClr val="62C69E"/>
                </a:solidFill>
              </a:rPr>
              <a:t>3. Autonomic / Transient Responses:</a:t>
            </a:r>
          </a:p>
          <a:p>
            <a:pPr marL="914400" lvl="2" indent="0" algn="just" rtl="0">
              <a:buClr>
                <a:srgbClr val="62C69E"/>
              </a:buClr>
              <a:buNone/>
            </a:pPr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marL="457200" lvl="1" indent="0" algn="just" rtl="0">
              <a:buClr>
                <a:srgbClr val="62C69E"/>
              </a:buClr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​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Vasovagal Syncope: </a:t>
            </a:r>
          </a:p>
          <a:p>
            <a:pPr marL="914400" lvl="2" indent="0" algn="just" rtl="0">
              <a:buClr>
                <a:srgbClr val="62C69E"/>
              </a:buClr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Supine positioning, leg elevation, oral fluids, and trigger avoidance (e.g., pain, fright).</a:t>
            </a: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DAB8A871-D14B-B91D-D7DF-ADB5515AB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693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Etiology-Specific Management</a:t>
            </a:r>
          </a:p>
        </p:txBody>
      </p:sp>
    </p:spTree>
    <p:extLst>
      <p:ext uri="{BB962C8B-B14F-4D97-AF65-F5344CB8AC3E}">
        <p14:creationId xmlns:p14="http://schemas.microsoft.com/office/powerpoint/2010/main" val="39203660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D5026-5E11-C806-5EBF-58BA38472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>
            <a:extLst>
              <a:ext uri="{FF2B5EF4-FFF2-40B4-BE49-F238E27FC236}">
                <a16:creationId xmlns:a16="http://schemas.microsoft.com/office/drawing/2014/main" id="{AFCCA747-E98D-2961-507E-212CAFF3C7B0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1FA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06F4543-387F-B094-2AFE-0D36386AC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693" y="1690687"/>
            <a:ext cx="10515599" cy="4802187"/>
          </a:xfrm>
        </p:spPr>
        <p:txBody>
          <a:bodyPr anchor="t">
            <a:normAutofit fontScale="92500" lnSpcReduction="10000"/>
          </a:bodyPr>
          <a:lstStyle/>
          <a:p>
            <a:pPr marL="0" indent="0" algn="just" rtl="0">
              <a:buClr>
                <a:srgbClr val="62C69E"/>
              </a:buClr>
              <a:buNone/>
            </a:pPr>
            <a:r>
              <a:rPr lang="en-US" b="1" dirty="0">
                <a:solidFill>
                  <a:srgbClr val="62C69E"/>
                </a:solidFill>
              </a:rPr>
              <a:t>​​4. Toxins / Medication Exposure:</a:t>
            </a:r>
          </a:p>
          <a:p>
            <a:pPr marL="0" indent="0" algn="just" rtl="0">
              <a:buClr>
                <a:srgbClr val="62C69E"/>
              </a:buClr>
              <a:buNone/>
            </a:pPr>
            <a:endParaRPr lang="en-US" b="1" dirty="0">
              <a:solidFill>
                <a:srgbClr val="62C69E"/>
              </a:solidFill>
            </a:endParaRPr>
          </a:p>
          <a:p>
            <a:pPr marL="457200" lvl="1" indent="0" algn="just" rtl="0">
              <a:buClr>
                <a:srgbClr val="62C69E"/>
              </a:buClr>
              <a:buNone/>
            </a:pPr>
            <a:r>
              <a:rPr lang="en-US" b="1" dirty="0">
                <a:solidFill>
                  <a:srgbClr val="62C69E"/>
                </a:solidFill>
              </a:rPr>
              <a:t>​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Vasoconstrictors: </a:t>
            </a:r>
          </a:p>
          <a:p>
            <a:pPr marL="914400" lvl="2" indent="0" algn="just" rtl="0">
              <a:buClr>
                <a:srgbClr val="62C69E"/>
              </a:buClr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Discontinue offending agents (e.g., OTC nasal decongestants like phenylephrine).</a:t>
            </a:r>
          </a:p>
          <a:p>
            <a:pPr marL="0" indent="0" algn="just" rtl="0">
              <a:buClr>
                <a:srgbClr val="62C69E"/>
              </a:buClr>
              <a:buNone/>
            </a:pP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  <a:p>
            <a:pPr marL="457200" lvl="1" indent="0" algn="just" rtl="0">
              <a:buClr>
                <a:srgbClr val="62C69E"/>
              </a:buClr>
              <a:buNone/>
            </a:pP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​Lead Toxicity: </a:t>
            </a:r>
          </a:p>
          <a:p>
            <a:pPr marL="914400" lvl="2" indent="0" algn="just" rtl="0">
              <a:buClr>
                <a:srgbClr val="62C69E"/>
              </a:buClr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Chelation therapy (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</a:rPr>
              <a:t>Succimer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/DMSA) for confirmed severe toxicity.</a:t>
            </a:r>
          </a:p>
          <a:p>
            <a:pPr marL="914400" lvl="2" indent="0" algn="just" rtl="0">
              <a:buClr>
                <a:srgbClr val="62C69E"/>
              </a:buClr>
              <a:buNone/>
            </a:pPr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just" rtl="0">
              <a:buClr>
                <a:srgbClr val="62C69E"/>
              </a:buClr>
              <a:buNone/>
            </a:pPr>
            <a:r>
              <a:rPr lang="en-US" b="1" dirty="0">
                <a:solidFill>
                  <a:srgbClr val="62C69E"/>
                </a:solidFill>
              </a:rPr>
              <a:t>​5. Constitutional / Fair Complexion (Normal Variant):</a:t>
            </a:r>
          </a:p>
          <a:p>
            <a:pPr marL="0" indent="0" algn="just" rtl="0">
              <a:buClr>
                <a:srgbClr val="62C69E"/>
              </a:buClr>
              <a:buNone/>
            </a:pPr>
            <a:endParaRPr lang="en-US" b="1" dirty="0">
              <a:solidFill>
                <a:srgbClr val="62C69E"/>
              </a:solidFill>
            </a:endParaRPr>
          </a:p>
          <a:p>
            <a:pPr marL="457200" lvl="1" indent="0" algn="just" rtl="0">
              <a:buClr>
                <a:srgbClr val="62C69E"/>
              </a:buClr>
              <a:buNone/>
            </a:pPr>
            <a:r>
              <a:rPr lang="en-US" b="1" dirty="0">
                <a:solidFill>
                  <a:srgbClr val="62C69E"/>
                </a:solidFill>
              </a:rPr>
              <a:t>​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Parental Reassurance: </a:t>
            </a:r>
          </a:p>
          <a:p>
            <a:pPr marL="914400" lvl="2" indent="0" algn="just" rtl="0">
              <a:buClr>
                <a:srgbClr val="62C69E"/>
              </a:buClr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Reassure parents using normal FBC and bright pink oral mucosa to prevent unnecessary iron therapy or repeated blood testing</a:t>
            </a: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B3F3DE2E-A67C-C457-8A0B-8D86549B7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693" y="365125"/>
            <a:ext cx="10229850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62C69E"/>
                </a:solidFill>
                <a:latin typeface="Arial Black" panose="020B0A04020102020204" pitchFamily="34" charset="0"/>
              </a:rPr>
              <a:t>Etiology-Specific Management</a:t>
            </a:r>
          </a:p>
        </p:txBody>
      </p:sp>
    </p:spTree>
    <p:extLst>
      <p:ext uri="{BB962C8B-B14F-4D97-AF65-F5344CB8AC3E}">
        <p14:creationId xmlns:p14="http://schemas.microsoft.com/office/powerpoint/2010/main" val="11250622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FA547-C642-5C79-05E5-5726134BA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DD57A46-14AD-8876-E46D-27BA63160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834997B-D4BE-4709-997B-5D2ECECE37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EFA760FD-67D7-1BA9-E4AB-6E8EDC61CD58}"/>
              </a:ext>
            </a:extLst>
          </p:cNvPr>
          <p:cNvSpPr/>
          <p:nvPr/>
        </p:nvSpPr>
        <p:spPr>
          <a:xfrm>
            <a:off x="838200" y="0"/>
            <a:ext cx="11353800" cy="6858000"/>
          </a:xfrm>
          <a:prstGeom prst="rect">
            <a:avLst/>
          </a:prstGeom>
          <a:solidFill>
            <a:srgbClr val="62C6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F16F0244-A78E-3154-3804-9DE3C50E829D}"/>
              </a:ext>
            </a:extLst>
          </p:cNvPr>
          <p:cNvSpPr txBox="1">
            <a:spLocks/>
          </p:cNvSpPr>
          <p:nvPr/>
        </p:nvSpPr>
        <p:spPr>
          <a:xfrm>
            <a:off x="1123950" y="1576785"/>
            <a:ext cx="1022985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dirty="0">
                <a:solidFill>
                  <a:schemeClr val="bg1"/>
                </a:solidFill>
                <a:latin typeface="Arial Narrow" panose="020B0606020202030204" pitchFamily="34" charset="0"/>
              </a:rPr>
              <a:t>PART 9</a:t>
            </a: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C7C5B56F-BE0C-3F08-3074-81F4A8546F99}"/>
              </a:ext>
            </a:extLst>
          </p:cNvPr>
          <p:cNvSpPr txBox="1">
            <a:spLocks/>
          </p:cNvSpPr>
          <p:nvPr/>
        </p:nvSpPr>
        <p:spPr>
          <a:xfrm>
            <a:off x="1123949" y="2566591"/>
            <a:ext cx="10118673" cy="2714625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5400" dirty="0">
                <a:solidFill>
                  <a:schemeClr val="bg1"/>
                </a:solidFill>
                <a:latin typeface="Arial Black" panose="020B0A04020102020204" pitchFamily="34" charset="0"/>
              </a:rPr>
              <a:t>Summary and Discussion </a:t>
            </a:r>
          </a:p>
        </p:txBody>
      </p:sp>
    </p:spTree>
    <p:extLst>
      <p:ext uri="{BB962C8B-B14F-4D97-AF65-F5344CB8AC3E}">
        <p14:creationId xmlns:p14="http://schemas.microsoft.com/office/powerpoint/2010/main" val="404380344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7733</TotalTime>
  <Words>4569</Words>
  <Application>Microsoft Office PowerPoint</Application>
  <PresentationFormat>شاشة عريضة</PresentationFormat>
  <Paragraphs>751</Paragraphs>
  <Slides>106</Slides>
  <Notes>7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11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106</vt:i4>
      </vt:variant>
    </vt:vector>
  </HeadingPairs>
  <TitlesOfParts>
    <vt:vector size="118" baseType="lpstr">
      <vt:lpstr>Inter-Regular</vt:lpstr>
      <vt:lpstr>Wingdings</vt:lpstr>
      <vt:lpstr>Aref Ruqaa</vt:lpstr>
      <vt:lpstr>Inter-Bold</vt:lpstr>
      <vt:lpstr>PlusJakartaSans-Bold</vt:lpstr>
      <vt:lpstr>Arial Narrow</vt:lpstr>
      <vt:lpstr>Great Vibes</vt:lpstr>
      <vt:lpstr>Calibri</vt:lpstr>
      <vt:lpstr>Arial</vt:lpstr>
      <vt:lpstr>Calibri Light</vt:lpstr>
      <vt:lpstr>Arial Black</vt:lpstr>
      <vt:lpstr>نسق Office</vt:lpstr>
      <vt:lpstr>Child With Pallor</vt:lpstr>
      <vt:lpstr>INTRODUCTION</vt:lpstr>
      <vt:lpstr>Definition of pallor </vt:lpstr>
      <vt:lpstr>Factors affecting the pallor:</vt:lpstr>
      <vt:lpstr>Learning Objectives:</vt:lpstr>
      <vt:lpstr>عرض تقديمي في PowerPoint</vt:lpstr>
      <vt:lpstr>عرض تقديمي في PowerPoint</vt:lpstr>
      <vt:lpstr>Physiology of skin color</vt:lpstr>
      <vt:lpstr>Mechanism of pallor</vt:lpstr>
      <vt:lpstr>Mechanism of pallor</vt:lpstr>
      <vt:lpstr>How to confirm true pallor?</vt:lpstr>
      <vt:lpstr>How to confirm true pallor?</vt:lpstr>
      <vt:lpstr>How to confirm true pallor?</vt:lpstr>
      <vt:lpstr>How to confirm true pallor?</vt:lpstr>
      <vt:lpstr>How to confirm true pallor?</vt:lpstr>
      <vt:lpstr>How to confirm true pallor?</vt:lpstr>
      <vt:lpstr>How to confirm true pallor?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General Look &amp; Appearance</vt:lpstr>
      <vt:lpstr>Head &amp; HEENT</vt:lpstr>
      <vt:lpstr>Head &amp; HEENT</vt:lpstr>
      <vt:lpstr>Head &amp; HEENT</vt:lpstr>
      <vt:lpstr>Head &amp; HEENT</vt:lpstr>
      <vt:lpstr>Skin &amp; Appendages</vt:lpstr>
      <vt:lpstr>Vital Signs </vt:lpstr>
      <vt:lpstr>Growth Parameters </vt:lpstr>
      <vt:lpstr>Systemic examination </vt:lpstr>
      <vt:lpstr>Systemic examination </vt:lpstr>
      <vt:lpstr>Systemic examination </vt:lpstr>
      <vt:lpstr>عرض تقديمي في PowerPoint</vt:lpstr>
      <vt:lpstr>General Investigations</vt:lpstr>
      <vt:lpstr>General Investigations</vt:lpstr>
      <vt:lpstr>Peripheral Blood Film (PBF) &amp; Reticulocyte Count</vt:lpstr>
      <vt:lpstr>Peripheral Blood Film (PBF) &amp; Reticulocyte Count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Reticulocyte Count-Based anemia classification</vt:lpstr>
      <vt:lpstr>عرض تقديمي في PowerPoint</vt:lpstr>
      <vt:lpstr>Hyporegenerative vs Regenerative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Core Principles of Clinical Management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Etiology-Specific Management</vt:lpstr>
      <vt:lpstr>Etiology-Specific Management</vt:lpstr>
      <vt:lpstr>Etiology-Specific Management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Ibrahem Rehiel</dc:creator>
  <cp:lastModifiedBy>Ibrahem Rehiel</cp:lastModifiedBy>
  <cp:revision>10</cp:revision>
  <dcterms:created xsi:type="dcterms:W3CDTF">2026-07-19T19:31:46Z</dcterms:created>
  <dcterms:modified xsi:type="dcterms:W3CDTF">2026-08-05T15:15:17Z</dcterms:modified>
</cp:coreProperties>
</file>